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1" r:id="rId5"/>
    <p:sldMasterId id="2147483674" r:id="rId6"/>
    <p:sldMasterId id="2147483687" r:id="rId7"/>
    <p:sldMasterId id="2147483700" r:id="rId8"/>
    <p:sldMasterId id="2147483713" r:id="rId9"/>
  </p:sldMasterIdLst>
  <p:notesMasterIdLst>
    <p:notesMasterId r:id="rId65"/>
  </p:notesMasterIdLst>
  <p:handoutMasterIdLst>
    <p:handoutMasterId r:id="rId66"/>
  </p:handoutMasterIdLst>
  <p:sldIdLst>
    <p:sldId id="256"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291" r:id="rId40"/>
    <p:sldId id="288" r:id="rId41"/>
    <p:sldId id="292" r:id="rId42"/>
    <p:sldId id="293" r:id="rId43"/>
    <p:sldId id="294" r:id="rId44"/>
    <p:sldId id="295" r:id="rId45"/>
    <p:sldId id="299" r:id="rId46"/>
    <p:sldId id="300" r:id="rId47"/>
    <p:sldId id="301" r:id="rId48"/>
    <p:sldId id="302" r:id="rId49"/>
    <p:sldId id="303" r:id="rId50"/>
    <p:sldId id="304" r:id="rId51"/>
    <p:sldId id="297" r:id="rId52"/>
    <p:sldId id="305" r:id="rId53"/>
    <p:sldId id="307" r:id="rId54"/>
    <p:sldId id="308" r:id="rId55"/>
    <p:sldId id="309" r:id="rId56"/>
    <p:sldId id="310" r:id="rId57"/>
    <p:sldId id="311" r:id="rId58"/>
    <p:sldId id="312" r:id="rId59"/>
    <p:sldId id="313" r:id="rId60"/>
    <p:sldId id="315" r:id="rId61"/>
    <p:sldId id="316" r:id="rId62"/>
    <p:sldId id="314" r:id="rId63"/>
    <p:sldId id="306" r:id="rId64"/>
  </p:sldIdLst>
  <p:sldSz cx="9144000" cy="6858000" type="screen4x3"/>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49" autoAdjust="0"/>
  </p:normalViewPr>
  <p:slideViewPr>
    <p:cSldViewPr snapToGrid="0" showGuides="1">
      <p:cViewPr varScale="1">
        <p:scale>
          <a:sx n="69" d="100"/>
          <a:sy n="69" d="100"/>
        </p:scale>
        <p:origin x="1886"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995058-FF0E-41CB-83DE-49CB7AA0451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7A7B0B22-734B-4B60-945C-1C217C0DCF06}">
      <dgm:prSet/>
      <dgm:spPr/>
      <dgm:t>
        <a:bodyPr/>
        <a:lstStyle/>
        <a:p>
          <a:pPr rtl="0"/>
          <a:r>
            <a:rPr lang="en-US" altLang="zh-CN" b="1" dirty="0"/>
            <a:t>Token name</a:t>
          </a:r>
          <a:endParaRPr lang="zh-CN" b="1" dirty="0"/>
        </a:p>
      </dgm:t>
    </dgm:pt>
    <dgm:pt modelId="{456BE404-FE92-4653-847B-13A4C466193B}" type="parTrans" cxnId="{5DD742A0-E47B-434B-A367-28698D9A94AC}">
      <dgm:prSet/>
      <dgm:spPr/>
      <dgm:t>
        <a:bodyPr/>
        <a:lstStyle/>
        <a:p>
          <a:endParaRPr lang="zh-CN" altLang="en-US"/>
        </a:p>
      </dgm:t>
    </dgm:pt>
    <dgm:pt modelId="{AE7C2B2F-D38B-4001-BCA5-264E08C8A118}" type="sibTrans" cxnId="{5DD742A0-E47B-434B-A367-28698D9A94AC}">
      <dgm:prSet/>
      <dgm:spPr/>
      <dgm:t>
        <a:bodyPr/>
        <a:lstStyle/>
        <a:p>
          <a:endParaRPr lang="zh-CN" altLang="en-US"/>
        </a:p>
      </dgm:t>
    </dgm:pt>
    <dgm:pt modelId="{9E15A5BC-F5FB-4E00-804A-B436A47DF563}">
      <dgm:prSet/>
      <dgm:spPr/>
      <dgm:t>
        <a:bodyPr/>
        <a:lstStyle/>
        <a:p>
          <a:pPr rtl="0"/>
          <a:r>
            <a:rPr lang="en-US" dirty="0">
              <a:solidFill>
                <a:srgbClr val="7030A0"/>
              </a:solidFill>
            </a:rPr>
            <a:t>Keyword</a:t>
          </a:r>
          <a:r>
            <a:rPr lang="zh-CN" dirty="0">
              <a:solidFill>
                <a:srgbClr val="7030A0"/>
              </a:solidFill>
            </a:rPr>
            <a:t>：</a:t>
          </a:r>
          <a:r>
            <a:rPr lang="en-US" dirty="0"/>
            <a:t>if, while, switch, … (</a:t>
          </a:r>
          <a:r>
            <a:rPr lang="en-US" altLang="zh-CN" dirty="0">
              <a:solidFill>
                <a:srgbClr val="00B050"/>
              </a:solidFill>
            </a:rPr>
            <a:t>any keyword as a token name</a:t>
          </a:r>
          <a:r>
            <a:rPr lang="en-US" dirty="0"/>
            <a:t>)</a:t>
          </a:r>
          <a:endParaRPr lang="zh-CN" dirty="0"/>
        </a:p>
      </dgm:t>
    </dgm:pt>
    <dgm:pt modelId="{2CB3AB6F-EC4C-462C-B0A4-BF6AE9730CE1}" type="parTrans" cxnId="{75EFCF67-004A-4A13-AC60-80FC5828F0CC}">
      <dgm:prSet/>
      <dgm:spPr/>
      <dgm:t>
        <a:bodyPr/>
        <a:lstStyle/>
        <a:p>
          <a:endParaRPr lang="zh-CN" altLang="en-US"/>
        </a:p>
      </dgm:t>
    </dgm:pt>
    <dgm:pt modelId="{AFC0727E-1890-487B-A3E2-065B0FBAA484}" type="sibTrans" cxnId="{75EFCF67-004A-4A13-AC60-80FC5828F0CC}">
      <dgm:prSet/>
      <dgm:spPr/>
      <dgm:t>
        <a:bodyPr/>
        <a:lstStyle/>
        <a:p>
          <a:endParaRPr lang="zh-CN" altLang="en-US"/>
        </a:p>
      </dgm:t>
    </dgm:pt>
    <dgm:pt modelId="{4099513A-59D9-46D4-8773-E5C9061AA494}">
      <dgm:prSet/>
      <dgm:spPr/>
      <dgm:t>
        <a:bodyPr/>
        <a:lstStyle/>
        <a:p>
          <a:pPr rtl="0"/>
          <a:r>
            <a:rPr lang="en-US" dirty="0">
              <a:solidFill>
                <a:srgbClr val="7030A0"/>
              </a:solidFill>
            </a:rPr>
            <a:t>Identifier</a:t>
          </a:r>
          <a:r>
            <a:rPr lang="zh-CN" dirty="0">
              <a:solidFill>
                <a:srgbClr val="7030A0"/>
              </a:solidFill>
            </a:rPr>
            <a:t>：</a:t>
          </a:r>
          <a:r>
            <a:rPr lang="en-US" altLang="zh-CN" dirty="0"/>
            <a:t>variables, functions, classes… defined by users </a:t>
          </a:r>
          <a:r>
            <a:rPr lang="en-US" dirty="0"/>
            <a:t>…  (</a:t>
          </a:r>
          <a:r>
            <a:rPr lang="en-US" altLang="zh-CN" dirty="0">
              <a:solidFill>
                <a:srgbClr val="00B050"/>
              </a:solidFill>
            </a:rPr>
            <a:t>all identifiers have one token name </a:t>
          </a:r>
          <a:r>
            <a:rPr lang="en-US" altLang="zh-CN" b="1" dirty="0">
              <a:solidFill>
                <a:schemeClr val="tx2"/>
              </a:solidFill>
            </a:rPr>
            <a:t>id</a:t>
          </a:r>
          <a:r>
            <a:rPr lang="en-US" dirty="0"/>
            <a:t>)</a:t>
          </a:r>
          <a:endParaRPr lang="zh-CN" dirty="0"/>
        </a:p>
      </dgm:t>
    </dgm:pt>
    <dgm:pt modelId="{ED8F94D8-FA52-46E1-B737-9ACD1336EC6D}" type="parTrans" cxnId="{47A244CF-CC22-4301-8F69-727FD5D93BC8}">
      <dgm:prSet/>
      <dgm:spPr/>
      <dgm:t>
        <a:bodyPr/>
        <a:lstStyle/>
        <a:p>
          <a:endParaRPr lang="zh-CN" altLang="en-US"/>
        </a:p>
      </dgm:t>
    </dgm:pt>
    <dgm:pt modelId="{1F12A164-1875-48EC-A15E-F404BF810F89}" type="sibTrans" cxnId="{47A244CF-CC22-4301-8F69-727FD5D93BC8}">
      <dgm:prSet/>
      <dgm:spPr/>
      <dgm:t>
        <a:bodyPr/>
        <a:lstStyle/>
        <a:p>
          <a:endParaRPr lang="zh-CN" altLang="en-US"/>
        </a:p>
      </dgm:t>
    </dgm:pt>
    <dgm:pt modelId="{371CAAA0-553A-4287-BC28-19D08863B9E7}">
      <dgm:prSet/>
      <dgm:spPr/>
      <dgm:t>
        <a:bodyPr/>
        <a:lstStyle/>
        <a:p>
          <a:pPr rtl="0"/>
          <a:r>
            <a:rPr lang="en-US" dirty="0">
              <a:solidFill>
                <a:srgbClr val="7030A0"/>
              </a:solidFill>
            </a:rPr>
            <a:t>Constant</a:t>
          </a:r>
          <a:r>
            <a:rPr lang="zh-CN" dirty="0">
              <a:solidFill>
                <a:srgbClr val="7030A0"/>
              </a:solidFill>
            </a:rPr>
            <a:t>：</a:t>
          </a:r>
          <a:r>
            <a:rPr lang="en-US" altLang="zh-CN" dirty="0"/>
            <a:t>integer</a:t>
          </a:r>
          <a:r>
            <a:rPr lang="zh-CN" dirty="0"/>
            <a:t>，</a:t>
          </a:r>
          <a:r>
            <a:rPr lang="en-US" altLang="zh-CN" dirty="0"/>
            <a:t>float, Boolean</a:t>
          </a:r>
          <a:r>
            <a:rPr lang="zh-CN" dirty="0"/>
            <a:t>，</a:t>
          </a:r>
          <a:r>
            <a:rPr lang="en-US" altLang="zh-CN" dirty="0"/>
            <a:t>literature </a:t>
          </a:r>
          <a:r>
            <a:rPr lang="zh-CN" altLang="en-US" dirty="0"/>
            <a:t>（</a:t>
          </a:r>
          <a:r>
            <a:rPr lang="en-US" altLang="zh-CN" dirty="0">
              <a:solidFill>
                <a:srgbClr val="00B050"/>
              </a:solidFill>
            </a:rPr>
            <a:t>Each type has a token name</a:t>
          </a:r>
          <a:r>
            <a:rPr lang="zh-CN" altLang="en-US" dirty="0"/>
            <a:t>）</a:t>
          </a:r>
          <a:endParaRPr lang="zh-CN" dirty="0"/>
        </a:p>
      </dgm:t>
    </dgm:pt>
    <dgm:pt modelId="{227C915B-E4DF-4E54-A3BB-05F0181BA3C1}" type="parTrans" cxnId="{98D043D9-AC68-412D-9D3F-EB90CA262758}">
      <dgm:prSet/>
      <dgm:spPr/>
      <dgm:t>
        <a:bodyPr/>
        <a:lstStyle/>
        <a:p>
          <a:endParaRPr lang="zh-CN" altLang="en-US"/>
        </a:p>
      </dgm:t>
    </dgm:pt>
    <dgm:pt modelId="{4751C367-B6B0-4610-9A17-9E8523D1F0DB}" type="sibTrans" cxnId="{98D043D9-AC68-412D-9D3F-EB90CA262758}">
      <dgm:prSet/>
      <dgm:spPr/>
      <dgm:t>
        <a:bodyPr/>
        <a:lstStyle/>
        <a:p>
          <a:endParaRPr lang="zh-CN" altLang="en-US"/>
        </a:p>
      </dgm:t>
    </dgm:pt>
    <dgm:pt modelId="{C901F106-DC0E-410B-B6B5-8ACA44DDD770}">
      <dgm:prSet/>
      <dgm:spPr/>
      <dgm:t>
        <a:bodyPr/>
        <a:lstStyle/>
        <a:p>
          <a:pPr rtl="0"/>
          <a:r>
            <a:rPr lang="en-US" dirty="0">
              <a:solidFill>
                <a:srgbClr val="7030A0"/>
              </a:solidFill>
            </a:rPr>
            <a:t>Operator</a:t>
          </a:r>
          <a:r>
            <a:rPr lang="zh-CN" dirty="0">
              <a:solidFill>
                <a:srgbClr val="7030A0"/>
              </a:solidFill>
            </a:rPr>
            <a:t>：</a:t>
          </a:r>
          <a:r>
            <a:rPr lang="en-US" dirty="0"/>
            <a:t>+, -, *, /, %, … </a:t>
          </a:r>
          <a:r>
            <a:rPr lang="zh-CN" altLang="en-US" dirty="0"/>
            <a:t>（</a:t>
          </a:r>
          <a:r>
            <a:rPr lang="en-US" altLang="zh-CN" dirty="0">
              <a:solidFill>
                <a:srgbClr val="00B050"/>
              </a:solidFill>
            </a:rPr>
            <a:t>each operator has a token name or each type has a token</a:t>
          </a:r>
          <a:r>
            <a:rPr lang="zh-CN" altLang="en-US" dirty="0"/>
            <a:t>）</a:t>
          </a:r>
          <a:endParaRPr lang="zh-CN" dirty="0"/>
        </a:p>
      </dgm:t>
    </dgm:pt>
    <dgm:pt modelId="{DA845C3F-5661-4CEC-8AF9-3FF1E5A6733A}" type="parTrans" cxnId="{9492A9F8-89BD-411D-AB21-5F59FED40E43}">
      <dgm:prSet/>
      <dgm:spPr/>
      <dgm:t>
        <a:bodyPr/>
        <a:lstStyle/>
        <a:p>
          <a:endParaRPr lang="zh-CN" altLang="en-US"/>
        </a:p>
      </dgm:t>
    </dgm:pt>
    <dgm:pt modelId="{E25C93A2-ADAF-433A-A457-56D7ECD2B4F4}" type="sibTrans" cxnId="{9492A9F8-89BD-411D-AB21-5F59FED40E43}">
      <dgm:prSet/>
      <dgm:spPr/>
      <dgm:t>
        <a:bodyPr/>
        <a:lstStyle/>
        <a:p>
          <a:endParaRPr lang="zh-CN" altLang="en-US"/>
        </a:p>
      </dgm:t>
    </dgm:pt>
    <dgm:pt modelId="{37B1083F-5F9D-4EF9-B7A1-F5D4A9BED552}">
      <dgm:prSet/>
      <dgm:spPr/>
      <dgm:t>
        <a:bodyPr/>
        <a:lstStyle/>
        <a:p>
          <a:pPr rtl="0"/>
          <a:r>
            <a:rPr lang="en-US" dirty="0">
              <a:solidFill>
                <a:srgbClr val="7030A0"/>
              </a:solidFill>
            </a:rPr>
            <a:t>Delimiter</a:t>
          </a:r>
          <a:r>
            <a:rPr lang="zh-CN" dirty="0">
              <a:solidFill>
                <a:srgbClr val="7030A0"/>
              </a:solidFill>
            </a:rPr>
            <a:t>：</a:t>
          </a:r>
          <a:r>
            <a:rPr lang="en-US" dirty="0"/>
            <a:t>;, {, /**/, … (</a:t>
          </a:r>
          <a:r>
            <a:rPr lang="en-US" altLang="zh-CN" dirty="0">
              <a:solidFill>
                <a:srgbClr val="00B050"/>
              </a:solidFill>
            </a:rPr>
            <a:t>each delimiter has as token name</a:t>
          </a:r>
          <a:r>
            <a:rPr lang="en-US" dirty="0"/>
            <a:t>)</a:t>
          </a:r>
          <a:endParaRPr lang="zh-CN" dirty="0"/>
        </a:p>
      </dgm:t>
    </dgm:pt>
    <dgm:pt modelId="{B05BC6FF-B78D-402B-B893-CF46A53438BA}" type="parTrans" cxnId="{170E3DF7-D70F-451A-A11A-51DF9A0BDAF6}">
      <dgm:prSet/>
      <dgm:spPr/>
      <dgm:t>
        <a:bodyPr/>
        <a:lstStyle/>
        <a:p>
          <a:endParaRPr lang="zh-CN" altLang="en-US"/>
        </a:p>
      </dgm:t>
    </dgm:pt>
    <dgm:pt modelId="{4B78AF72-CAF9-4DD9-A13F-E7A8318C9F99}" type="sibTrans" cxnId="{170E3DF7-D70F-451A-A11A-51DF9A0BDAF6}">
      <dgm:prSet/>
      <dgm:spPr/>
      <dgm:t>
        <a:bodyPr/>
        <a:lstStyle/>
        <a:p>
          <a:endParaRPr lang="zh-CN" altLang="en-US"/>
        </a:p>
      </dgm:t>
    </dgm:pt>
    <dgm:pt modelId="{B8E74565-FFDD-4628-9D12-03E931DBC576}" type="pres">
      <dgm:prSet presAssocID="{DC995058-FF0E-41CB-83DE-49CB7AA0451B}" presName="linear" presStyleCnt="0">
        <dgm:presLayoutVars>
          <dgm:animLvl val="lvl"/>
          <dgm:resizeHandles val="exact"/>
        </dgm:presLayoutVars>
      </dgm:prSet>
      <dgm:spPr/>
    </dgm:pt>
    <dgm:pt modelId="{21512F9D-CB85-41E5-9782-82FB2BC55C5A}" type="pres">
      <dgm:prSet presAssocID="{7A7B0B22-734B-4B60-945C-1C217C0DCF06}" presName="parentText" presStyleLbl="node1" presStyleIdx="0" presStyleCnt="1" custScaleY="104096" custLinFactNeighborX="-4441" custLinFactNeighborY="-36117">
        <dgm:presLayoutVars>
          <dgm:chMax val="0"/>
          <dgm:bulletEnabled val="1"/>
        </dgm:presLayoutVars>
      </dgm:prSet>
      <dgm:spPr/>
    </dgm:pt>
    <dgm:pt modelId="{1FD7BE0E-4983-47C5-BFC4-098EA77686C0}" type="pres">
      <dgm:prSet presAssocID="{7A7B0B22-734B-4B60-945C-1C217C0DCF06}" presName="childText" presStyleLbl="revTx" presStyleIdx="0" presStyleCnt="1">
        <dgm:presLayoutVars>
          <dgm:bulletEnabled val="1"/>
        </dgm:presLayoutVars>
      </dgm:prSet>
      <dgm:spPr/>
    </dgm:pt>
  </dgm:ptLst>
  <dgm:cxnLst>
    <dgm:cxn modelId="{0F65D021-EB15-4DB4-AA1D-4042ED03BE77}" type="presOf" srcId="{DC995058-FF0E-41CB-83DE-49CB7AA0451B}" destId="{B8E74565-FFDD-4628-9D12-03E931DBC576}" srcOrd="0" destOrd="0" presId="urn:microsoft.com/office/officeart/2005/8/layout/vList2"/>
    <dgm:cxn modelId="{61590C22-0912-4657-914A-81173609E055}" type="presOf" srcId="{7A7B0B22-734B-4B60-945C-1C217C0DCF06}" destId="{21512F9D-CB85-41E5-9782-82FB2BC55C5A}" srcOrd="0" destOrd="0" presId="urn:microsoft.com/office/officeart/2005/8/layout/vList2"/>
    <dgm:cxn modelId="{75EFCF67-004A-4A13-AC60-80FC5828F0CC}" srcId="{7A7B0B22-734B-4B60-945C-1C217C0DCF06}" destId="{9E15A5BC-F5FB-4E00-804A-B436A47DF563}" srcOrd="0" destOrd="0" parTransId="{2CB3AB6F-EC4C-462C-B0A4-BF6AE9730CE1}" sibTransId="{AFC0727E-1890-487B-A3E2-065B0FBAA484}"/>
    <dgm:cxn modelId="{AAE14D69-EDBE-4807-B981-989C7E4C36EA}" type="presOf" srcId="{37B1083F-5F9D-4EF9-B7A1-F5D4A9BED552}" destId="{1FD7BE0E-4983-47C5-BFC4-098EA77686C0}" srcOrd="0" destOrd="4" presId="urn:microsoft.com/office/officeart/2005/8/layout/vList2"/>
    <dgm:cxn modelId="{764EBF70-8774-4471-8AFB-4633248414A1}" type="presOf" srcId="{4099513A-59D9-46D4-8773-E5C9061AA494}" destId="{1FD7BE0E-4983-47C5-BFC4-098EA77686C0}" srcOrd="0" destOrd="1" presId="urn:microsoft.com/office/officeart/2005/8/layout/vList2"/>
    <dgm:cxn modelId="{5DD742A0-E47B-434B-A367-28698D9A94AC}" srcId="{DC995058-FF0E-41CB-83DE-49CB7AA0451B}" destId="{7A7B0B22-734B-4B60-945C-1C217C0DCF06}" srcOrd="0" destOrd="0" parTransId="{456BE404-FE92-4653-847B-13A4C466193B}" sibTransId="{AE7C2B2F-D38B-4001-BCA5-264E08C8A118}"/>
    <dgm:cxn modelId="{47A244CF-CC22-4301-8F69-727FD5D93BC8}" srcId="{7A7B0B22-734B-4B60-945C-1C217C0DCF06}" destId="{4099513A-59D9-46D4-8773-E5C9061AA494}" srcOrd="1" destOrd="0" parTransId="{ED8F94D8-FA52-46E1-B737-9ACD1336EC6D}" sibTransId="{1F12A164-1875-48EC-A15E-F404BF810F89}"/>
    <dgm:cxn modelId="{98D043D9-AC68-412D-9D3F-EB90CA262758}" srcId="{7A7B0B22-734B-4B60-945C-1C217C0DCF06}" destId="{371CAAA0-553A-4287-BC28-19D08863B9E7}" srcOrd="2" destOrd="0" parTransId="{227C915B-E4DF-4E54-A3BB-05F0181BA3C1}" sibTransId="{4751C367-B6B0-4610-9A17-9E8523D1F0DB}"/>
    <dgm:cxn modelId="{074D84F2-3E20-4C42-9431-EB1E714F1055}" type="presOf" srcId="{C901F106-DC0E-410B-B6B5-8ACA44DDD770}" destId="{1FD7BE0E-4983-47C5-BFC4-098EA77686C0}" srcOrd="0" destOrd="3" presId="urn:microsoft.com/office/officeart/2005/8/layout/vList2"/>
    <dgm:cxn modelId="{E1D307F6-D9EF-47FE-B788-1A02806874DC}" type="presOf" srcId="{371CAAA0-553A-4287-BC28-19D08863B9E7}" destId="{1FD7BE0E-4983-47C5-BFC4-098EA77686C0}" srcOrd="0" destOrd="2" presId="urn:microsoft.com/office/officeart/2005/8/layout/vList2"/>
    <dgm:cxn modelId="{170E3DF7-D70F-451A-A11A-51DF9A0BDAF6}" srcId="{7A7B0B22-734B-4B60-945C-1C217C0DCF06}" destId="{37B1083F-5F9D-4EF9-B7A1-F5D4A9BED552}" srcOrd="4" destOrd="0" parTransId="{B05BC6FF-B78D-402B-B893-CF46A53438BA}" sibTransId="{4B78AF72-CAF9-4DD9-A13F-E7A8318C9F99}"/>
    <dgm:cxn modelId="{9492A9F8-89BD-411D-AB21-5F59FED40E43}" srcId="{7A7B0B22-734B-4B60-945C-1C217C0DCF06}" destId="{C901F106-DC0E-410B-B6B5-8ACA44DDD770}" srcOrd="3" destOrd="0" parTransId="{DA845C3F-5661-4CEC-8AF9-3FF1E5A6733A}" sibTransId="{E25C93A2-ADAF-433A-A457-56D7ECD2B4F4}"/>
    <dgm:cxn modelId="{02D839FA-3E9C-4894-8C1B-8C6C551C1E3C}" type="presOf" srcId="{9E15A5BC-F5FB-4E00-804A-B436A47DF563}" destId="{1FD7BE0E-4983-47C5-BFC4-098EA77686C0}" srcOrd="0" destOrd="0" presId="urn:microsoft.com/office/officeart/2005/8/layout/vList2"/>
    <dgm:cxn modelId="{F67BD186-EFCE-4716-B8F1-FB1C8EBC539B}" type="presParOf" srcId="{B8E74565-FFDD-4628-9D12-03E931DBC576}" destId="{21512F9D-CB85-41E5-9782-82FB2BC55C5A}" srcOrd="0" destOrd="0" presId="urn:microsoft.com/office/officeart/2005/8/layout/vList2"/>
    <dgm:cxn modelId="{EBD938E9-F791-4B0D-BA2D-9194AB46FBEF}" type="presParOf" srcId="{B8E74565-FFDD-4628-9D12-03E931DBC576}" destId="{1FD7BE0E-4983-47C5-BFC4-098EA77686C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12F9D-CB85-41E5-9782-82FB2BC55C5A}">
      <dsp:nvSpPr>
        <dsp:cNvPr id="0" name=""/>
        <dsp:cNvSpPr/>
      </dsp:nvSpPr>
      <dsp:spPr>
        <a:xfrm>
          <a:off x="0" y="0"/>
          <a:ext cx="7942390" cy="549892"/>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altLang="zh-CN" sz="2100" b="1" kern="1200" dirty="0"/>
            <a:t>Token name</a:t>
          </a:r>
          <a:endParaRPr lang="zh-CN" sz="2100" b="1" kern="1200" dirty="0"/>
        </a:p>
      </dsp:txBody>
      <dsp:txXfrm>
        <a:off x="26844" y="26844"/>
        <a:ext cx="7888702" cy="496204"/>
      </dsp:txXfrm>
    </dsp:sp>
    <dsp:sp modelId="{1FD7BE0E-4983-47C5-BFC4-098EA77686C0}">
      <dsp:nvSpPr>
        <dsp:cNvPr id="0" name=""/>
        <dsp:cNvSpPr/>
      </dsp:nvSpPr>
      <dsp:spPr>
        <a:xfrm>
          <a:off x="0" y="803495"/>
          <a:ext cx="7942390" cy="247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71"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a:solidFill>
                <a:srgbClr val="7030A0"/>
              </a:solidFill>
            </a:rPr>
            <a:t>Keyword</a:t>
          </a:r>
          <a:r>
            <a:rPr lang="zh-CN" sz="1600" kern="1200" dirty="0">
              <a:solidFill>
                <a:srgbClr val="7030A0"/>
              </a:solidFill>
            </a:rPr>
            <a:t>：</a:t>
          </a:r>
          <a:r>
            <a:rPr lang="en-US" sz="1600" kern="1200" dirty="0"/>
            <a:t>if, while, switch, … (</a:t>
          </a:r>
          <a:r>
            <a:rPr lang="en-US" altLang="zh-CN" sz="1600" kern="1200" dirty="0">
              <a:solidFill>
                <a:srgbClr val="00B050"/>
              </a:solidFill>
            </a:rPr>
            <a:t>any keyword as a token name</a:t>
          </a:r>
          <a:r>
            <a:rPr 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Identifier</a:t>
          </a:r>
          <a:r>
            <a:rPr lang="zh-CN" sz="1600" kern="1200" dirty="0">
              <a:solidFill>
                <a:srgbClr val="7030A0"/>
              </a:solidFill>
            </a:rPr>
            <a:t>：</a:t>
          </a:r>
          <a:r>
            <a:rPr lang="en-US" altLang="zh-CN" sz="1600" kern="1200" dirty="0"/>
            <a:t>variables, functions, classes… defined by users </a:t>
          </a:r>
          <a:r>
            <a:rPr lang="en-US" sz="1600" kern="1200" dirty="0"/>
            <a:t>…  (</a:t>
          </a:r>
          <a:r>
            <a:rPr lang="en-US" altLang="zh-CN" sz="1600" kern="1200" dirty="0">
              <a:solidFill>
                <a:srgbClr val="00B050"/>
              </a:solidFill>
            </a:rPr>
            <a:t>all identifiers have one token name </a:t>
          </a:r>
          <a:r>
            <a:rPr lang="en-US" altLang="zh-CN" sz="1600" b="1" kern="1200" dirty="0">
              <a:solidFill>
                <a:schemeClr val="tx2"/>
              </a:solidFill>
            </a:rPr>
            <a:t>id</a:t>
          </a:r>
          <a:r>
            <a:rPr 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Constant</a:t>
          </a:r>
          <a:r>
            <a:rPr lang="zh-CN" sz="1600" kern="1200" dirty="0">
              <a:solidFill>
                <a:srgbClr val="7030A0"/>
              </a:solidFill>
            </a:rPr>
            <a:t>：</a:t>
          </a:r>
          <a:r>
            <a:rPr lang="en-US" altLang="zh-CN" sz="1600" kern="1200" dirty="0"/>
            <a:t>integer</a:t>
          </a:r>
          <a:r>
            <a:rPr lang="zh-CN" sz="1600" kern="1200" dirty="0"/>
            <a:t>，</a:t>
          </a:r>
          <a:r>
            <a:rPr lang="en-US" altLang="zh-CN" sz="1600" kern="1200" dirty="0"/>
            <a:t>float, Boolean</a:t>
          </a:r>
          <a:r>
            <a:rPr lang="zh-CN" sz="1600" kern="1200" dirty="0"/>
            <a:t>，</a:t>
          </a:r>
          <a:r>
            <a:rPr lang="en-US" altLang="zh-CN" sz="1600" kern="1200" dirty="0"/>
            <a:t>literature </a:t>
          </a:r>
          <a:r>
            <a:rPr lang="zh-CN" altLang="en-US" sz="1600" kern="1200" dirty="0"/>
            <a:t>（</a:t>
          </a:r>
          <a:r>
            <a:rPr lang="en-US" altLang="zh-CN" sz="1600" kern="1200" dirty="0">
              <a:solidFill>
                <a:srgbClr val="00B050"/>
              </a:solidFill>
            </a:rPr>
            <a:t>Each type has a token name</a:t>
          </a:r>
          <a:r>
            <a:rPr lang="zh-CN" alt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Operator</a:t>
          </a:r>
          <a:r>
            <a:rPr lang="zh-CN" sz="1600" kern="1200" dirty="0">
              <a:solidFill>
                <a:srgbClr val="7030A0"/>
              </a:solidFill>
            </a:rPr>
            <a:t>：</a:t>
          </a:r>
          <a:r>
            <a:rPr lang="en-US" sz="1600" kern="1200" dirty="0"/>
            <a:t>+, -, *, /, %, … </a:t>
          </a:r>
          <a:r>
            <a:rPr lang="zh-CN" altLang="en-US" sz="1600" kern="1200" dirty="0"/>
            <a:t>（</a:t>
          </a:r>
          <a:r>
            <a:rPr lang="en-US" altLang="zh-CN" sz="1600" kern="1200" dirty="0">
              <a:solidFill>
                <a:srgbClr val="00B050"/>
              </a:solidFill>
            </a:rPr>
            <a:t>each operator has a token name or each type has a token</a:t>
          </a:r>
          <a:r>
            <a:rPr lang="zh-CN" alt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Delimiter</a:t>
          </a:r>
          <a:r>
            <a:rPr lang="zh-CN" sz="1600" kern="1200" dirty="0">
              <a:solidFill>
                <a:srgbClr val="7030A0"/>
              </a:solidFill>
            </a:rPr>
            <a:t>：</a:t>
          </a:r>
          <a:r>
            <a:rPr lang="en-US" sz="1600" kern="1200" dirty="0"/>
            <a:t>;, {, /**/, … (</a:t>
          </a:r>
          <a:r>
            <a:rPr lang="en-US" altLang="zh-CN" sz="1600" kern="1200" dirty="0">
              <a:solidFill>
                <a:srgbClr val="00B050"/>
              </a:solidFill>
            </a:rPr>
            <a:t>each delimiter has as token name</a:t>
          </a:r>
          <a:r>
            <a:rPr lang="en-US" sz="1600" kern="1200" dirty="0"/>
            <a:t>)</a:t>
          </a:r>
          <a:endParaRPr lang="zh-CN" sz="1600" kern="1200" dirty="0"/>
        </a:p>
      </dsp:txBody>
      <dsp:txXfrm>
        <a:off x="0" y="803495"/>
        <a:ext cx="7942390" cy="2477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2018/4/23</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2018/4/23</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45</a:t>
            </a:fld>
            <a:endParaRPr altLang="en-US">
              <a:solidFill>
                <a:srgbClr val="514843"/>
              </a:solidFill>
            </a:endParaRPr>
          </a:p>
        </p:txBody>
      </p:sp>
    </p:spTree>
    <p:extLst>
      <p:ext uri="{BB962C8B-B14F-4D97-AF65-F5344CB8AC3E}">
        <p14:creationId xmlns:p14="http://schemas.microsoft.com/office/powerpoint/2010/main" val="93675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46</a:t>
            </a:fld>
            <a:endParaRPr altLang="en-US">
              <a:solidFill>
                <a:srgbClr val="514843"/>
              </a:solidFill>
            </a:endParaRPr>
          </a:p>
        </p:txBody>
      </p:sp>
    </p:spTree>
    <p:extLst>
      <p:ext uri="{BB962C8B-B14F-4D97-AF65-F5344CB8AC3E}">
        <p14:creationId xmlns:p14="http://schemas.microsoft.com/office/powerpoint/2010/main" val="224892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47</a:t>
            </a:fld>
            <a:endParaRPr altLang="en-US">
              <a:solidFill>
                <a:srgbClr val="514843"/>
              </a:solidFill>
            </a:endParaRPr>
          </a:p>
        </p:txBody>
      </p:sp>
    </p:spTree>
    <p:extLst>
      <p:ext uri="{BB962C8B-B14F-4D97-AF65-F5344CB8AC3E}">
        <p14:creationId xmlns:p14="http://schemas.microsoft.com/office/powerpoint/2010/main" val="279516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48</a:t>
            </a:fld>
            <a:endParaRPr altLang="en-US">
              <a:solidFill>
                <a:srgbClr val="514843"/>
              </a:solidFill>
            </a:endParaRPr>
          </a:p>
        </p:txBody>
      </p:sp>
    </p:spTree>
    <p:extLst>
      <p:ext uri="{BB962C8B-B14F-4D97-AF65-F5344CB8AC3E}">
        <p14:creationId xmlns:p14="http://schemas.microsoft.com/office/powerpoint/2010/main" val="1010983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49</a:t>
            </a:fld>
            <a:endParaRPr altLang="en-US">
              <a:solidFill>
                <a:srgbClr val="514843"/>
              </a:solidFill>
            </a:endParaRPr>
          </a:p>
        </p:txBody>
      </p:sp>
    </p:spTree>
    <p:extLst>
      <p:ext uri="{BB962C8B-B14F-4D97-AF65-F5344CB8AC3E}">
        <p14:creationId xmlns:p14="http://schemas.microsoft.com/office/powerpoint/2010/main" val="21082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50</a:t>
            </a:fld>
            <a:endParaRPr altLang="en-US">
              <a:solidFill>
                <a:srgbClr val="514843"/>
              </a:solidFill>
            </a:endParaRPr>
          </a:p>
        </p:txBody>
      </p:sp>
    </p:spTree>
    <p:extLst>
      <p:ext uri="{BB962C8B-B14F-4D97-AF65-F5344CB8AC3E}">
        <p14:creationId xmlns:p14="http://schemas.microsoft.com/office/powerpoint/2010/main" val="589160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51</a:t>
            </a:fld>
            <a:endParaRPr altLang="en-US">
              <a:solidFill>
                <a:srgbClr val="514843"/>
              </a:solidFill>
            </a:endParaRPr>
          </a:p>
        </p:txBody>
      </p:sp>
    </p:spTree>
    <p:extLst>
      <p:ext uri="{BB962C8B-B14F-4D97-AF65-F5344CB8AC3E}">
        <p14:creationId xmlns:p14="http://schemas.microsoft.com/office/powerpoint/2010/main" val="292631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这里给出一个例子。图中的</a:t>
            </a:r>
            <a:r>
              <a:rPr lang="en-US" altLang="zh-CN" dirty="0"/>
              <a:t>DFA</a:t>
            </a:r>
            <a:r>
              <a:rPr lang="zh-CN" altLang="en-US" dirty="0"/>
              <a:t>和</a:t>
            </a:r>
            <a:r>
              <a:rPr lang="en-US" altLang="zh-CN" dirty="0"/>
              <a:t>NFA</a:t>
            </a:r>
            <a:r>
              <a:rPr lang="zh-CN" altLang="en-US" dirty="0"/>
              <a:t>都是识别字符集</a:t>
            </a:r>
            <a:r>
              <a:rPr lang="zh-CN" altLang="en-US" dirty="0">
                <a:latin typeface="Cambria Math"/>
              </a:rPr>
              <a:t>∑</a:t>
            </a:r>
            <a:r>
              <a:rPr lang="en-US" altLang="zh-CN" dirty="0">
                <a:latin typeface="Cambria Math"/>
              </a:rPr>
              <a:t>={a, b}</a:t>
            </a:r>
            <a:r>
              <a:rPr lang="zh-CN" altLang="en-US" dirty="0">
                <a:latin typeface="Cambria Math"/>
              </a:rPr>
              <a:t>上含有相继两个</a:t>
            </a:r>
            <a:r>
              <a:rPr lang="en-US" altLang="zh-CN" dirty="0">
                <a:latin typeface="Cambria Math"/>
              </a:rPr>
              <a:t>a</a:t>
            </a:r>
            <a:r>
              <a:rPr lang="zh-CN" altLang="en-US" dirty="0">
                <a:latin typeface="Cambria Math"/>
              </a:rPr>
              <a:t>或者相继两个</a:t>
            </a:r>
            <a:r>
              <a:rPr lang="en-US" altLang="zh-CN" dirty="0">
                <a:latin typeface="Cambria Math"/>
              </a:rPr>
              <a:t>b</a:t>
            </a:r>
            <a:r>
              <a:rPr lang="zh-CN" altLang="en-US" dirty="0">
                <a:latin typeface="Cambria Math"/>
              </a:rPr>
              <a:t>的串。可以看到，</a:t>
            </a:r>
            <a:r>
              <a:rPr lang="en-US" altLang="zh-CN" dirty="0">
                <a:latin typeface="Cambria Math"/>
              </a:rPr>
              <a:t>DFA</a:t>
            </a:r>
            <a:r>
              <a:rPr lang="zh-CN" altLang="en-US" dirty="0">
                <a:latin typeface="Cambria Math"/>
              </a:rPr>
              <a:t>中每个状态都对应两条弧，这两条弧上的标签分别是</a:t>
            </a:r>
            <a:r>
              <a:rPr lang="en-US" altLang="zh-CN" dirty="0">
                <a:latin typeface="Cambria Math"/>
              </a:rPr>
              <a:t>a</a:t>
            </a:r>
            <a:r>
              <a:rPr lang="zh-CN" altLang="en-US" dirty="0">
                <a:latin typeface="Cambria Math"/>
              </a:rPr>
              <a:t>和</a:t>
            </a:r>
            <a:r>
              <a:rPr lang="en-US" altLang="zh-CN" dirty="0">
                <a:latin typeface="Cambria Math"/>
              </a:rPr>
              <a:t>b</a:t>
            </a:r>
            <a:r>
              <a:rPr lang="zh-CN" altLang="en-US" dirty="0">
                <a:latin typeface="Cambria Math"/>
              </a:rPr>
              <a:t>，而</a:t>
            </a:r>
            <a:r>
              <a:rPr lang="en-US" altLang="zh-CN" dirty="0">
                <a:latin typeface="Cambria Math"/>
              </a:rPr>
              <a:t>NFA</a:t>
            </a:r>
            <a:r>
              <a:rPr lang="zh-CN" altLang="en-US" dirty="0">
                <a:latin typeface="Cambria Math"/>
              </a:rPr>
              <a:t>不受此限制。弧上的标记可以是</a:t>
            </a:r>
            <a:r>
              <a:rPr lang="en-US" altLang="zh-CN" dirty="0">
                <a:latin typeface="Cambria Math"/>
              </a:rPr>
              <a:t>a</a:t>
            </a:r>
            <a:r>
              <a:rPr lang="zh-CN" altLang="en-US" dirty="0">
                <a:latin typeface="Cambria Math"/>
              </a:rPr>
              <a:t>，也可以是</a:t>
            </a:r>
            <a:r>
              <a:rPr lang="en-US" altLang="zh-CN" dirty="0">
                <a:latin typeface="Cambria Math"/>
              </a:rPr>
              <a:t>b</a:t>
            </a:r>
            <a:r>
              <a:rPr lang="zh-CN" altLang="en-US" dirty="0">
                <a:latin typeface="Cambria Math"/>
              </a:rPr>
              <a:t>，或者是</a:t>
            </a:r>
            <a:r>
              <a:rPr lang="en-US" altLang="zh-CN" dirty="0">
                <a:latin typeface="Cambria Math"/>
              </a:rPr>
              <a:t>ab</a:t>
            </a:r>
            <a:r>
              <a:rPr lang="zh-CN" altLang="en-US" dirty="0">
                <a:latin typeface="Cambria Math"/>
              </a:rPr>
              <a:t>的串，甚至是空字</a:t>
            </a:r>
            <a:r>
              <a:rPr lang="el-GR" altLang="zh-CN" dirty="0">
                <a:latin typeface="Cambria Math"/>
                <a:ea typeface="Cambria Math"/>
              </a:rPr>
              <a:t>ε</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，每个状态的出弧也不要求必须和字母表中的字母数一样。另外，从这个例子，我们可以直观的看到，首先</a:t>
            </a:r>
            <a:r>
              <a:rPr lang="en-US" altLang="zh-CN" sz="1200" kern="120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两者的描述能力是等价的，其次，</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具备比</a:t>
            </a:r>
            <a:r>
              <a:rPr lang="en-US" altLang="zh-CN" sz="1200" kern="120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更好的可读性。这也就是为什么使用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来构造识别器比较方便的原因。比如这里，只要将相继的两个</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和相继的两个</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作为整个</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中的两个成分，在加上收尾的开始和结束状态，就很容易构造出</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，但是如果想凭空构造出</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就比较困难了。但是，</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baseline="0">
                <a:solidFill>
                  <a:schemeClr val="tx1"/>
                </a:solidFill>
                <a:latin typeface="微软雅黑" panose="020B0503020204020204" pitchFamily="34" charset="-122"/>
                <a:ea typeface="微软雅黑" panose="020B0503020204020204" pitchFamily="34" charset="-122"/>
                <a:cs typeface="+mn-cs"/>
              </a:rPr>
              <a:t>的好处就是，它的状态转换是确定的，便于程序处理。</a:t>
            </a:r>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35</a:t>
            </a:fld>
            <a:endParaRPr lang="en-US" altLang="zh-CN" dirty="0"/>
          </a:p>
        </p:txBody>
      </p:sp>
    </p:spTree>
    <p:extLst>
      <p:ext uri="{BB962C8B-B14F-4D97-AF65-F5344CB8AC3E}">
        <p14:creationId xmlns:p14="http://schemas.microsoft.com/office/powerpoint/2010/main" val="315819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既然</a:t>
            </a:r>
            <a:r>
              <a:rPr lang="en-US" altLang="zh-CN" dirty="0"/>
              <a:t>NFA</a:t>
            </a:r>
            <a:r>
              <a:rPr lang="zh-CN" altLang="en-US" dirty="0"/>
              <a:t>利于设计，而</a:t>
            </a:r>
            <a:r>
              <a:rPr lang="en-US" altLang="zh-CN" dirty="0"/>
              <a:t>DFA</a:t>
            </a:r>
            <a:r>
              <a:rPr lang="zh-CN" altLang="en-US" dirty="0"/>
              <a:t>利于计算机自动处理，生成代码。那么从</a:t>
            </a:r>
            <a:r>
              <a:rPr lang="en-US" altLang="zh-CN" dirty="0"/>
              <a:t>NFA</a:t>
            </a:r>
            <a:r>
              <a:rPr lang="zh-CN" altLang="en-US" dirty="0"/>
              <a:t>转换为</a:t>
            </a:r>
            <a:r>
              <a:rPr lang="en-US" altLang="zh-CN" dirty="0"/>
              <a:t>DFA</a:t>
            </a:r>
            <a:r>
              <a:rPr lang="zh-CN" altLang="en-US" dirty="0"/>
              <a:t>的算法就十分关键。这个算法称为“子集法”。为了便于子集法将</a:t>
            </a:r>
            <a:r>
              <a:rPr lang="en-US" altLang="zh-CN" dirty="0"/>
              <a:t>NFA</a:t>
            </a:r>
            <a:r>
              <a:rPr lang="zh-CN" altLang="en-US" dirty="0"/>
              <a:t>转换为</a:t>
            </a:r>
            <a:r>
              <a:rPr lang="en-US" altLang="zh-CN" dirty="0"/>
              <a:t>DFA</a:t>
            </a:r>
            <a:r>
              <a:rPr lang="zh-CN" altLang="en-US" dirty="0"/>
              <a:t>，我们要对</a:t>
            </a:r>
            <a:r>
              <a:rPr lang="en-US" altLang="zh-CN" dirty="0"/>
              <a:t>NFA</a:t>
            </a:r>
            <a:r>
              <a:rPr lang="zh-CN" altLang="en-US" dirty="0"/>
              <a:t>首先做一些简单的处理。第一个简单处理：因为在</a:t>
            </a:r>
            <a:r>
              <a:rPr lang="en-US" altLang="zh-CN" dirty="0"/>
              <a:t>NFA</a:t>
            </a:r>
            <a:r>
              <a:rPr lang="zh-CN" altLang="en-US" dirty="0"/>
              <a:t>中，初始状态和终结状态都是集合，所以我们增加一个唯一的初始状态</a:t>
            </a:r>
            <a:r>
              <a:rPr lang="en-US" altLang="zh-CN" dirty="0"/>
              <a:t>X</a:t>
            </a:r>
            <a:r>
              <a:rPr lang="zh-CN" altLang="en-US" dirty="0"/>
              <a:t>和一个唯一的终结状态</a:t>
            </a:r>
            <a:r>
              <a:rPr lang="en-US" altLang="zh-CN" dirty="0"/>
              <a:t>Y</a:t>
            </a:r>
            <a:r>
              <a:rPr lang="zh-CN" altLang="en-US" dirty="0"/>
              <a:t>。</a:t>
            </a:r>
            <a:r>
              <a:rPr lang="en-US" altLang="zh-CN" dirty="0"/>
              <a:t>X</a:t>
            </a:r>
            <a:r>
              <a:rPr lang="zh-CN" altLang="en-US" dirty="0"/>
              <a:t>与初始状态集中的每个状态建立一条</a:t>
            </a:r>
            <a:r>
              <a:rPr lang="el-GR" altLang="zh-CN" sz="1200" dirty="0">
                <a:latin typeface="Cambria Math"/>
                <a:ea typeface="Cambria Math"/>
              </a:rPr>
              <a:t>ε</a:t>
            </a:r>
            <a:r>
              <a:rPr lang="zh-CN" altLang="en-US" sz="1200" dirty="0">
                <a:latin typeface="Cambria Math"/>
              </a:rPr>
              <a:t>弧，终结状态集中的每个状态到</a:t>
            </a:r>
            <a:r>
              <a:rPr lang="en-US" altLang="zh-CN" sz="1200" dirty="0">
                <a:latin typeface="Cambria Math"/>
              </a:rPr>
              <a:t>Y</a:t>
            </a:r>
            <a:r>
              <a:rPr lang="zh-CN" altLang="en-US" sz="1200" dirty="0">
                <a:latin typeface="Cambria Math"/>
              </a:rPr>
              <a:t>建立一条</a:t>
            </a:r>
            <a:r>
              <a:rPr lang="el-GR" altLang="zh-CN" sz="1200" dirty="0">
                <a:latin typeface="Cambria Math"/>
                <a:ea typeface="Cambria Math"/>
              </a:rPr>
              <a:t>ε</a:t>
            </a:r>
            <a:r>
              <a:rPr lang="zh-CN" altLang="en-US" sz="1200" dirty="0">
                <a:latin typeface="Cambria Math"/>
                <a:ea typeface="Cambria Math"/>
              </a:rPr>
              <a:t>弧，并将原来的初始状态和终结状态全部变为普通状态。图中状态</a:t>
            </a:r>
            <a:r>
              <a:rPr lang="en-US" altLang="zh-CN" sz="1200" dirty="0">
                <a:latin typeface="Cambria Math"/>
                <a:ea typeface="Cambria Math"/>
              </a:rPr>
              <a:t>5</a:t>
            </a:r>
            <a:r>
              <a:rPr lang="zh-CN" altLang="en-US" sz="1200" dirty="0">
                <a:latin typeface="Cambria Math"/>
                <a:ea typeface="Cambria Math"/>
              </a:rPr>
              <a:t>和状态</a:t>
            </a:r>
            <a:r>
              <a:rPr lang="en-US" altLang="zh-CN" sz="1200" dirty="0">
                <a:latin typeface="Cambria Math"/>
                <a:ea typeface="Cambria Math"/>
              </a:rPr>
              <a:t>6</a:t>
            </a:r>
            <a:r>
              <a:rPr lang="zh-CN" altLang="en-US" sz="1200" dirty="0">
                <a:latin typeface="Cambria Math"/>
                <a:ea typeface="Cambria Math"/>
              </a:rPr>
              <a:t>分别是原来的初态和终态。现在加上新的</a:t>
            </a:r>
            <a:r>
              <a:rPr lang="en-US" altLang="zh-CN" sz="1200" dirty="0">
                <a:latin typeface="Cambria Math"/>
                <a:ea typeface="Cambria Math"/>
              </a:rPr>
              <a:t>X</a:t>
            </a:r>
            <a:r>
              <a:rPr lang="zh-CN" altLang="en-US" sz="1200" dirty="0">
                <a:latin typeface="Cambria Math"/>
                <a:ea typeface="Cambria Math"/>
              </a:rPr>
              <a:t>和</a:t>
            </a:r>
            <a:r>
              <a:rPr lang="en-US" altLang="zh-CN" sz="1200" dirty="0">
                <a:latin typeface="Cambria Math"/>
                <a:ea typeface="Cambria Math"/>
              </a:rPr>
              <a:t>Y</a:t>
            </a:r>
            <a:r>
              <a:rPr lang="zh-CN" altLang="en-US" sz="1200" dirty="0">
                <a:latin typeface="Cambria Math"/>
                <a:ea typeface="Cambria Math"/>
              </a:rPr>
              <a:t>后变成这样。</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37</a:t>
            </a:fld>
            <a:endParaRPr altLang="en-US">
              <a:solidFill>
                <a:srgbClr val="514843"/>
              </a:solidFill>
            </a:endParaRPr>
          </a:p>
        </p:txBody>
      </p:sp>
    </p:spTree>
    <p:extLst>
      <p:ext uri="{BB962C8B-B14F-4D97-AF65-F5344CB8AC3E}">
        <p14:creationId xmlns:p14="http://schemas.microsoft.com/office/powerpoint/2010/main" val="197514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第二个简单处理，将</a:t>
            </a:r>
            <a:r>
              <a:rPr lang="en-US" altLang="zh-CN" dirty="0"/>
              <a:t>NFA</a:t>
            </a:r>
            <a:r>
              <a:rPr lang="zh-CN" altLang="en-US" dirty="0"/>
              <a:t>中具有复杂标签的弧和节点实施以下三种变换。对于“连接”，增加一个中间状态</a:t>
            </a:r>
            <a:r>
              <a:rPr lang="en-US" altLang="zh-CN" dirty="0"/>
              <a:t>k</a:t>
            </a:r>
            <a:r>
              <a:rPr lang="zh-CN" altLang="en-US" dirty="0"/>
              <a:t>，对于“或”，变成两条弧，对于闭包，增加一个中间状态</a:t>
            </a:r>
            <a:r>
              <a:rPr lang="en-US" altLang="zh-CN" dirty="0"/>
              <a:t>K</a:t>
            </a:r>
            <a:r>
              <a:rPr lang="zh-CN" altLang="en-US" dirty="0"/>
              <a:t>和两条</a:t>
            </a:r>
            <a:r>
              <a:rPr lang="el-GR" altLang="zh-CN" dirty="0">
                <a:latin typeface="Cambria Math"/>
                <a:ea typeface="Cambria Math"/>
              </a:rPr>
              <a:t>ε</a:t>
            </a:r>
            <a:r>
              <a:rPr lang="zh-CN" altLang="en-US" dirty="0">
                <a:latin typeface="Cambria Math"/>
                <a:ea typeface="Cambria Math"/>
              </a:rPr>
              <a:t>弧。</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38</a:t>
            </a:fld>
            <a:endParaRPr altLang="en-US">
              <a:solidFill>
                <a:srgbClr val="514843"/>
              </a:solidFill>
            </a:endParaRPr>
          </a:p>
        </p:txBody>
      </p:sp>
    </p:spTree>
    <p:extLst>
      <p:ext uri="{BB962C8B-B14F-4D97-AF65-F5344CB8AC3E}">
        <p14:creationId xmlns:p14="http://schemas.microsoft.com/office/powerpoint/2010/main" val="1249338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做完上面两个简单处理后我们就可以正式进入“子集法”转换算法了。在描述算法之前，我们先定义一些帮助标记的辅助函数。第一个称为状态集</a:t>
            </a:r>
            <a:r>
              <a:rPr lang="en-US" altLang="zh-CN" dirty="0"/>
              <a:t>I</a:t>
            </a:r>
            <a:r>
              <a:rPr lang="zh-CN" altLang="en-US" dirty="0"/>
              <a:t>的</a:t>
            </a:r>
            <a:r>
              <a:rPr lang="el-GR" altLang="zh-CN" dirty="0">
                <a:latin typeface="Cambria Math"/>
                <a:ea typeface="Cambria Math"/>
              </a:rPr>
              <a:t>ε</a:t>
            </a:r>
            <a:r>
              <a:rPr lang="zh-CN" altLang="en-US" dirty="0">
                <a:latin typeface="Cambria Math"/>
                <a:ea typeface="Cambria Math"/>
              </a:rPr>
              <a:t>闭包。它是这样定义的，首先状态集</a:t>
            </a:r>
            <a:r>
              <a:rPr lang="en-US" altLang="zh-CN" dirty="0">
                <a:latin typeface="Cambria Math"/>
                <a:ea typeface="Cambria Math"/>
              </a:rPr>
              <a:t>I</a:t>
            </a:r>
            <a:r>
              <a:rPr lang="zh-CN" altLang="en-US" dirty="0">
                <a:latin typeface="Cambria Math"/>
                <a:ea typeface="Cambria Math"/>
              </a:rPr>
              <a:t>中的所有状态本身肯定在这个闭包中。其次从</a:t>
            </a:r>
            <a:r>
              <a:rPr lang="en-US" altLang="zh-CN" dirty="0">
                <a:latin typeface="Cambria Math"/>
                <a:ea typeface="Cambria Math"/>
              </a:rPr>
              <a:t>I</a:t>
            </a:r>
            <a:r>
              <a:rPr lang="zh-CN" altLang="en-US" dirty="0">
                <a:latin typeface="Cambria Math"/>
                <a:ea typeface="Cambria Math"/>
              </a:rPr>
              <a:t>中的状态出发，经过任意多的</a:t>
            </a:r>
            <a:r>
              <a:rPr lang="el-GR" altLang="zh-CN" dirty="0">
                <a:latin typeface="Cambria Math"/>
                <a:ea typeface="Cambria Math"/>
              </a:rPr>
              <a:t>ε</a:t>
            </a:r>
            <a:r>
              <a:rPr lang="zh-CN" altLang="en-US" dirty="0">
                <a:latin typeface="Cambria Math"/>
                <a:ea typeface="Cambria Math"/>
              </a:rPr>
              <a:t>弧能够到达的状态</a:t>
            </a:r>
            <a:r>
              <a:rPr lang="en-US" altLang="zh-CN" dirty="0">
                <a:latin typeface="Cambria Math"/>
                <a:ea typeface="Cambria Math"/>
              </a:rPr>
              <a:t>r</a:t>
            </a:r>
            <a:r>
              <a:rPr lang="zh-CN" altLang="en-US" dirty="0">
                <a:latin typeface="Cambria Math"/>
                <a:ea typeface="Cambria Math"/>
              </a:rPr>
              <a:t>也在这个闭包中。</a:t>
            </a:r>
            <a:endParaRPr lang="en-US" altLang="zh-CN" dirty="0">
              <a:latin typeface="Cambria Math"/>
              <a:ea typeface="Cambria Math"/>
            </a:endParaRPr>
          </a:p>
          <a:p>
            <a:r>
              <a:rPr lang="zh-CN" altLang="en-US" dirty="0">
                <a:latin typeface="Cambria Math"/>
              </a:rPr>
              <a:t>第二个辅助函数，称为状态集</a:t>
            </a:r>
            <a:r>
              <a:rPr lang="en-US" altLang="zh-CN" dirty="0">
                <a:latin typeface="Cambria Math"/>
              </a:rPr>
              <a:t>I</a:t>
            </a:r>
            <a:r>
              <a:rPr lang="zh-CN" altLang="en-US" dirty="0">
                <a:latin typeface="Cambria Math"/>
              </a:rPr>
              <a:t>的</a:t>
            </a:r>
            <a:r>
              <a:rPr lang="en-US" altLang="zh-CN" dirty="0">
                <a:latin typeface="Cambria Math"/>
              </a:rPr>
              <a:t>a</a:t>
            </a:r>
            <a:r>
              <a:rPr lang="zh-CN" altLang="en-US" dirty="0">
                <a:latin typeface="Cambria Math"/>
              </a:rPr>
              <a:t>转移集，定义为</a:t>
            </a:r>
            <a:r>
              <a:rPr lang="en-US" altLang="zh-CN" dirty="0">
                <a:latin typeface="Cambria Math"/>
              </a:rPr>
              <a:t>move</a:t>
            </a:r>
            <a:r>
              <a:rPr lang="zh-CN" altLang="en-US" dirty="0">
                <a:latin typeface="Cambria Math"/>
              </a:rPr>
              <a:t>（</a:t>
            </a:r>
            <a:r>
              <a:rPr lang="en-US" altLang="zh-CN" dirty="0">
                <a:latin typeface="Cambria Math"/>
              </a:rPr>
              <a:t>I</a:t>
            </a:r>
            <a:r>
              <a:rPr lang="zh-CN" altLang="en-US" dirty="0">
                <a:latin typeface="Cambria Math"/>
              </a:rPr>
              <a:t>，</a:t>
            </a:r>
            <a:r>
              <a:rPr lang="en-US" altLang="zh-CN" dirty="0">
                <a:latin typeface="Cambria Math"/>
              </a:rPr>
              <a:t>a</a:t>
            </a:r>
            <a:r>
              <a:rPr lang="zh-CN" altLang="en-US" dirty="0">
                <a:latin typeface="Cambria Math"/>
              </a:rPr>
              <a:t>）。这个集合定义了那些从</a:t>
            </a:r>
            <a:r>
              <a:rPr lang="en-US" altLang="zh-CN" dirty="0">
                <a:latin typeface="Cambria Math"/>
              </a:rPr>
              <a:t>I</a:t>
            </a:r>
            <a:r>
              <a:rPr lang="zh-CN" altLang="en-US" dirty="0">
                <a:latin typeface="Cambria Math"/>
              </a:rPr>
              <a:t>中的状态出发经过一条</a:t>
            </a:r>
            <a:r>
              <a:rPr lang="en-US" altLang="zh-CN" dirty="0">
                <a:latin typeface="Cambria Math"/>
              </a:rPr>
              <a:t>a</a:t>
            </a:r>
            <a:r>
              <a:rPr lang="zh-CN" altLang="en-US" dirty="0">
                <a:latin typeface="Cambria Math"/>
              </a:rPr>
              <a:t>弧能够到达的状态集。其中</a:t>
            </a:r>
            <a:r>
              <a:rPr lang="en-US" altLang="zh-CN" dirty="0">
                <a:latin typeface="Cambria Math"/>
              </a:rPr>
              <a:t>a</a:t>
            </a:r>
            <a:r>
              <a:rPr lang="zh-CN" altLang="en-US" dirty="0">
                <a:latin typeface="Cambria Math"/>
              </a:rPr>
              <a:t>是字母表中的一个字母。</a:t>
            </a:r>
            <a:endParaRPr lang="en-US" altLang="zh-CN" dirty="0">
              <a:latin typeface="Cambria Math"/>
            </a:endParaRPr>
          </a:p>
          <a:p>
            <a:r>
              <a:rPr lang="zh-CN" altLang="en-US" dirty="0">
                <a:latin typeface="Cambria Math"/>
              </a:rPr>
              <a:t>有了这两个辅助函数，我们将状态集</a:t>
            </a:r>
            <a:r>
              <a:rPr lang="en-US" altLang="zh-CN" dirty="0">
                <a:latin typeface="Cambria Math"/>
              </a:rPr>
              <a:t>I</a:t>
            </a:r>
            <a:r>
              <a:rPr lang="zh-CN" altLang="en-US" dirty="0">
                <a:latin typeface="Cambria Math"/>
              </a:rPr>
              <a:t>的</a:t>
            </a:r>
            <a:r>
              <a:rPr lang="en-US" altLang="zh-CN" dirty="0">
                <a:latin typeface="Cambria Math"/>
              </a:rPr>
              <a:t>a</a:t>
            </a:r>
            <a:r>
              <a:rPr lang="zh-CN" altLang="en-US" dirty="0">
                <a:latin typeface="Cambria Math"/>
              </a:rPr>
              <a:t>转移集的</a:t>
            </a:r>
            <a:r>
              <a:rPr lang="el-GR" altLang="zh-CN" dirty="0">
                <a:latin typeface="Cambria Math"/>
                <a:ea typeface="Cambria Math"/>
              </a:rPr>
              <a:t>ε</a:t>
            </a:r>
            <a:r>
              <a:rPr lang="zh-CN" altLang="en-US" dirty="0">
                <a:latin typeface="Cambria Math"/>
                <a:ea typeface="Cambria Math"/>
              </a:rPr>
              <a:t>闭包简单记为</a:t>
            </a:r>
            <a:r>
              <a:rPr lang="en-US" altLang="zh-CN" dirty="0" err="1">
                <a:latin typeface="Cambria Math"/>
                <a:ea typeface="Cambria Math"/>
              </a:rPr>
              <a:t>Ia</a:t>
            </a:r>
            <a:r>
              <a:rPr lang="zh-CN" altLang="en-US" dirty="0">
                <a:latin typeface="Cambria Math"/>
                <a:ea typeface="Cambria Math"/>
              </a:rPr>
              <a:t>。可见，</a:t>
            </a:r>
            <a:r>
              <a:rPr lang="en-US" altLang="zh-CN" dirty="0" err="1">
                <a:latin typeface="Cambria Math"/>
                <a:ea typeface="Cambria Math"/>
              </a:rPr>
              <a:t>Ia</a:t>
            </a:r>
            <a:r>
              <a:rPr lang="zh-CN" altLang="en-US" dirty="0">
                <a:latin typeface="Cambria Math"/>
                <a:ea typeface="Cambria Math"/>
              </a:rPr>
              <a:t>也是一个集合。</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39</a:t>
            </a:fld>
            <a:endParaRPr altLang="en-US">
              <a:solidFill>
                <a:srgbClr val="514843"/>
              </a:solidFill>
            </a:endParaRPr>
          </a:p>
        </p:txBody>
      </p:sp>
    </p:spTree>
    <p:extLst>
      <p:ext uri="{BB962C8B-B14F-4D97-AF65-F5344CB8AC3E}">
        <p14:creationId xmlns:p14="http://schemas.microsoft.com/office/powerpoint/2010/main" val="362646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这里就是算法的描述。假设字母表</a:t>
            </a:r>
            <a:r>
              <a:rPr lang="zh-CN" altLang="en-US" dirty="0">
                <a:latin typeface="Cambria Math"/>
              </a:rPr>
              <a:t>∑中有</a:t>
            </a:r>
            <a:r>
              <a:rPr lang="en-US" altLang="zh-CN" dirty="0">
                <a:latin typeface="Cambria Math"/>
              </a:rPr>
              <a:t>k</a:t>
            </a:r>
            <a:r>
              <a:rPr lang="zh-CN" altLang="en-US" dirty="0">
                <a:latin typeface="Cambria Math"/>
              </a:rPr>
              <a:t>个字母，算法的输入时</a:t>
            </a:r>
            <a:r>
              <a:rPr lang="en-US" altLang="zh-CN" dirty="0">
                <a:latin typeface="Cambria Math"/>
              </a:rPr>
              <a:t>NFA</a:t>
            </a:r>
            <a:r>
              <a:rPr lang="zh-CN" altLang="en-US" dirty="0">
                <a:latin typeface="Cambria Math"/>
              </a:rPr>
              <a:t>，输出是和这个</a:t>
            </a:r>
            <a:r>
              <a:rPr lang="en-US" altLang="zh-CN" dirty="0">
                <a:latin typeface="Cambria Math"/>
              </a:rPr>
              <a:t>NFA</a:t>
            </a:r>
            <a:r>
              <a:rPr lang="zh-CN" altLang="en-US" dirty="0">
                <a:latin typeface="Cambria Math"/>
              </a:rPr>
              <a:t>等价的</a:t>
            </a:r>
            <a:r>
              <a:rPr lang="en-US" altLang="zh-CN" dirty="0">
                <a:latin typeface="Cambria Math"/>
              </a:rPr>
              <a:t>DFA</a:t>
            </a:r>
            <a:r>
              <a:rPr lang="zh-CN" altLang="en-US" dirty="0">
                <a:latin typeface="Cambria Math"/>
              </a:rPr>
              <a:t>。</a:t>
            </a:r>
            <a:endParaRPr lang="en-US" altLang="zh-CN" dirty="0">
              <a:latin typeface="Cambria Math"/>
            </a:endParaRPr>
          </a:p>
          <a:p>
            <a:r>
              <a:rPr lang="zh-CN" altLang="en-US" dirty="0">
                <a:latin typeface="Cambria Math"/>
              </a:rPr>
              <a:t>第一步，构造一个</a:t>
            </a:r>
            <a:r>
              <a:rPr lang="en-US" altLang="zh-CN" dirty="0">
                <a:latin typeface="Cambria Math"/>
              </a:rPr>
              <a:t>k+1</a:t>
            </a:r>
            <a:r>
              <a:rPr lang="zh-CN" altLang="en-US" dirty="0">
                <a:latin typeface="Cambria Math"/>
              </a:rPr>
              <a:t>列的表格，其中第</a:t>
            </a:r>
            <a:r>
              <a:rPr lang="en-US" altLang="zh-CN" dirty="0">
                <a:latin typeface="Cambria Math"/>
              </a:rPr>
              <a:t>0</a:t>
            </a:r>
            <a:r>
              <a:rPr lang="zh-CN" altLang="en-US" dirty="0">
                <a:latin typeface="Cambria Math"/>
              </a:rPr>
              <a:t>列为最终的</a:t>
            </a:r>
            <a:r>
              <a:rPr lang="en-US" altLang="zh-CN" dirty="0">
                <a:latin typeface="Cambria Math"/>
              </a:rPr>
              <a:t>DFA</a:t>
            </a:r>
            <a:r>
              <a:rPr lang="zh-CN" altLang="en-US" dirty="0">
                <a:latin typeface="Cambria Math"/>
              </a:rPr>
              <a:t>状态集合，第</a:t>
            </a:r>
            <a:r>
              <a:rPr lang="en-US" altLang="zh-CN" dirty="0">
                <a:latin typeface="Cambria Math"/>
              </a:rPr>
              <a:t>1</a:t>
            </a:r>
            <a:r>
              <a:rPr lang="zh-CN" altLang="en-US" dirty="0">
                <a:latin typeface="Cambria Math"/>
              </a:rPr>
              <a:t>到</a:t>
            </a:r>
            <a:r>
              <a:rPr lang="en-US" altLang="zh-CN" dirty="0">
                <a:latin typeface="Cambria Math"/>
              </a:rPr>
              <a:t>k</a:t>
            </a:r>
            <a:r>
              <a:rPr lang="zh-CN" altLang="en-US" dirty="0">
                <a:latin typeface="Cambria Math"/>
              </a:rPr>
              <a:t>列为集合</a:t>
            </a:r>
            <a:r>
              <a:rPr lang="en-US" altLang="zh-CN" dirty="0">
                <a:latin typeface="Cambria Math"/>
              </a:rPr>
              <a:t>Ia</a:t>
            </a:r>
            <a:r>
              <a:rPr lang="en-US" altLang="zh-CN" dirty="0">
                <a:latin typeface="+mn-lt"/>
              </a:rPr>
              <a:t>1</a:t>
            </a:r>
            <a:r>
              <a:rPr lang="zh-CN" altLang="en-US" dirty="0">
                <a:latin typeface="+mn-lt"/>
              </a:rPr>
              <a:t>到</a:t>
            </a:r>
            <a:r>
              <a:rPr lang="en-US" altLang="zh-CN" dirty="0" err="1">
                <a:latin typeface="+mn-lt"/>
              </a:rPr>
              <a:t>Iak</a:t>
            </a:r>
            <a:r>
              <a:rPr lang="zh-CN" altLang="en-US" dirty="0">
                <a:latin typeface="+mn-lt"/>
              </a:rPr>
              <a:t>。其中</a:t>
            </a:r>
            <a:r>
              <a:rPr lang="en-US" altLang="zh-CN" dirty="0">
                <a:latin typeface="+mn-lt"/>
              </a:rPr>
              <a:t>Ia1</a:t>
            </a:r>
            <a:r>
              <a:rPr lang="zh-CN" altLang="en-US" dirty="0">
                <a:latin typeface="+mn-lt"/>
              </a:rPr>
              <a:t>的定义就是</a:t>
            </a:r>
            <a:r>
              <a:rPr lang="en-US" altLang="zh-CN" dirty="0">
                <a:latin typeface="+mn-lt"/>
              </a:rPr>
              <a:t>a1</a:t>
            </a:r>
            <a:r>
              <a:rPr lang="zh-CN" altLang="en-US" dirty="0">
                <a:latin typeface="+mn-lt"/>
              </a:rPr>
              <a:t>转移集的</a:t>
            </a:r>
            <a:r>
              <a:rPr lang="el-GR" altLang="zh-CN" dirty="0">
                <a:latin typeface="Cambria Math"/>
                <a:ea typeface="Cambria Math"/>
              </a:rPr>
              <a:t>ε</a:t>
            </a:r>
            <a:r>
              <a:rPr lang="zh-CN" altLang="en-US" dirty="0">
                <a:latin typeface="Cambria Math"/>
                <a:ea typeface="Cambria Math"/>
              </a:rPr>
              <a:t>闭包。表的第</a:t>
            </a:r>
            <a:r>
              <a:rPr lang="en-US" altLang="zh-CN" dirty="0">
                <a:latin typeface="Cambria Math"/>
                <a:ea typeface="Cambria Math"/>
              </a:rPr>
              <a:t>0</a:t>
            </a:r>
            <a:r>
              <a:rPr lang="zh-CN" altLang="en-US" dirty="0">
                <a:latin typeface="Cambria Math"/>
                <a:ea typeface="Cambria Math"/>
              </a:rPr>
              <a:t>行是表头，从第</a:t>
            </a:r>
            <a:r>
              <a:rPr lang="en-US" altLang="zh-CN" dirty="0">
                <a:latin typeface="Cambria Math"/>
                <a:ea typeface="Cambria Math"/>
              </a:rPr>
              <a:t>1</a:t>
            </a:r>
            <a:r>
              <a:rPr lang="zh-CN" altLang="en-US" dirty="0">
                <a:latin typeface="Cambria Math"/>
                <a:ea typeface="Cambria Math"/>
              </a:rPr>
              <a:t>行第</a:t>
            </a:r>
            <a:r>
              <a:rPr lang="en-US" altLang="zh-CN" dirty="0">
                <a:latin typeface="Cambria Math"/>
                <a:ea typeface="Cambria Math"/>
              </a:rPr>
              <a:t>0</a:t>
            </a:r>
            <a:r>
              <a:rPr lang="zh-CN" altLang="en-US" dirty="0">
                <a:latin typeface="Cambria Math"/>
                <a:ea typeface="Cambria Math"/>
              </a:rPr>
              <a:t>列开始。</a:t>
            </a:r>
            <a:endParaRPr lang="en-US" altLang="zh-CN" dirty="0">
              <a:latin typeface="Cambria Math"/>
              <a:ea typeface="Cambria Math"/>
            </a:endParaRPr>
          </a:p>
          <a:p>
            <a:r>
              <a:rPr lang="zh-CN" altLang="en-US" dirty="0">
                <a:latin typeface="Cambria Math"/>
              </a:rPr>
              <a:t>第二步，第</a:t>
            </a:r>
            <a:r>
              <a:rPr lang="en-US" altLang="zh-CN" dirty="0">
                <a:latin typeface="Cambria Math"/>
              </a:rPr>
              <a:t>1</a:t>
            </a:r>
            <a:r>
              <a:rPr lang="zh-CN" altLang="en-US" dirty="0">
                <a:latin typeface="Cambria Math"/>
              </a:rPr>
              <a:t>行第</a:t>
            </a:r>
            <a:r>
              <a:rPr lang="en-US" altLang="zh-CN" dirty="0">
                <a:latin typeface="Cambria Math"/>
              </a:rPr>
              <a:t>0</a:t>
            </a:r>
            <a:r>
              <a:rPr lang="zh-CN" altLang="en-US" dirty="0">
                <a:latin typeface="Cambria Math"/>
              </a:rPr>
              <a:t>列是初始状态</a:t>
            </a:r>
            <a:r>
              <a:rPr lang="en-US" altLang="zh-CN" dirty="0">
                <a:latin typeface="Cambria Math"/>
              </a:rPr>
              <a:t>X</a:t>
            </a:r>
            <a:r>
              <a:rPr lang="zh-CN" altLang="en-US" dirty="0">
                <a:latin typeface="Cambria Math"/>
              </a:rPr>
              <a:t>的</a:t>
            </a:r>
            <a:r>
              <a:rPr lang="el-GR" altLang="zh-CN" dirty="0">
                <a:latin typeface="Cambria Math"/>
                <a:ea typeface="Cambria Math"/>
              </a:rPr>
              <a:t>ε</a:t>
            </a:r>
            <a:r>
              <a:rPr lang="zh-CN" altLang="en-US" dirty="0">
                <a:latin typeface="Cambria Math"/>
                <a:ea typeface="Cambria Math"/>
              </a:rPr>
              <a:t>闭包，然后从这个集合开始，分别构造该集合的</a:t>
            </a:r>
            <a:r>
              <a:rPr lang="en-US" altLang="zh-CN" dirty="0">
                <a:latin typeface="Cambria Math"/>
                <a:ea typeface="Cambria Math"/>
              </a:rPr>
              <a:t>Ia1</a:t>
            </a:r>
            <a:r>
              <a:rPr lang="zh-CN" altLang="en-US" dirty="0">
                <a:latin typeface="Cambria Math"/>
                <a:ea typeface="+mn-ea"/>
              </a:rPr>
              <a:t>到</a:t>
            </a:r>
            <a:r>
              <a:rPr lang="en-US" altLang="zh-CN" dirty="0" err="1">
                <a:latin typeface="Cambria Math"/>
                <a:ea typeface="+mn-ea"/>
              </a:rPr>
              <a:t>Iak</a:t>
            </a:r>
            <a:r>
              <a:rPr lang="zh-CN" altLang="en-US" dirty="0">
                <a:latin typeface="Cambria Math"/>
                <a:ea typeface="+mn-ea"/>
              </a:rPr>
              <a:t>集合，并将其依次填到相应的位置上，每填写一个集合，就检查所有第</a:t>
            </a:r>
            <a:r>
              <a:rPr lang="en-US" altLang="zh-CN" dirty="0">
                <a:latin typeface="Cambria Math"/>
                <a:ea typeface="+mn-ea"/>
              </a:rPr>
              <a:t>0</a:t>
            </a:r>
            <a:r>
              <a:rPr lang="zh-CN" altLang="en-US" dirty="0">
                <a:latin typeface="Cambria Math"/>
                <a:ea typeface="+mn-ea"/>
              </a:rPr>
              <a:t>列的表格元素，如果没有发现相同的集合，则将这个集合顺次填在第</a:t>
            </a:r>
            <a:r>
              <a:rPr lang="en-US" altLang="zh-CN" dirty="0">
                <a:latin typeface="Cambria Math"/>
                <a:ea typeface="+mn-ea"/>
              </a:rPr>
              <a:t>0</a:t>
            </a:r>
            <a:r>
              <a:rPr lang="zh-CN" altLang="en-US" dirty="0">
                <a:latin typeface="Cambria Math"/>
                <a:ea typeface="+mn-ea"/>
              </a:rPr>
              <a:t>列的后续行中。</a:t>
            </a:r>
            <a:endParaRPr lang="en-US" altLang="zh-CN" dirty="0">
              <a:latin typeface="Cambria Math"/>
              <a:ea typeface="+mn-ea"/>
            </a:endParaRPr>
          </a:p>
          <a:p>
            <a:r>
              <a:rPr lang="zh-CN" altLang="en-US" dirty="0">
                <a:latin typeface="Cambria Math"/>
                <a:ea typeface="+mn-ea"/>
              </a:rPr>
              <a:t>第三部，将第</a:t>
            </a:r>
            <a:r>
              <a:rPr lang="en-US" altLang="zh-CN" dirty="0">
                <a:latin typeface="Cambria Math"/>
                <a:ea typeface="+mn-ea"/>
              </a:rPr>
              <a:t>2</a:t>
            </a:r>
            <a:r>
              <a:rPr lang="zh-CN" altLang="en-US" dirty="0">
                <a:latin typeface="Cambria Math"/>
                <a:ea typeface="+mn-ea"/>
              </a:rPr>
              <a:t>步一直进行下去，直到第</a:t>
            </a:r>
            <a:r>
              <a:rPr lang="en-US" altLang="zh-CN" dirty="0">
                <a:latin typeface="Cambria Math"/>
                <a:ea typeface="+mn-ea"/>
              </a:rPr>
              <a:t>0</a:t>
            </a:r>
            <a:r>
              <a:rPr lang="zh-CN" altLang="en-US" dirty="0">
                <a:latin typeface="Cambria Math"/>
                <a:ea typeface="+mn-ea"/>
              </a:rPr>
              <a:t>列中的集合不在增加，整个表格构建完成为止。</a:t>
            </a:r>
            <a:endParaRPr lang="en-US" altLang="zh-CN" dirty="0">
              <a:latin typeface="Cambria Math"/>
              <a:ea typeface="+mn-ea"/>
            </a:endParaRPr>
          </a:p>
          <a:p>
            <a:r>
              <a:rPr lang="zh-CN" altLang="en-US" dirty="0">
                <a:latin typeface="Cambria Math"/>
                <a:ea typeface="+mn-ea"/>
              </a:rPr>
              <a:t>第四步，对于第</a:t>
            </a:r>
            <a:r>
              <a:rPr lang="en-US" altLang="zh-CN" dirty="0">
                <a:latin typeface="Cambria Math"/>
                <a:ea typeface="+mn-ea"/>
              </a:rPr>
              <a:t>0</a:t>
            </a:r>
            <a:r>
              <a:rPr lang="zh-CN" altLang="en-US" dirty="0">
                <a:latin typeface="Cambria Math"/>
                <a:ea typeface="+mn-ea"/>
              </a:rPr>
              <a:t>列中的所有元素（状态集合）进行重新编号，编号从</a:t>
            </a:r>
            <a:r>
              <a:rPr lang="en-US" altLang="zh-CN" dirty="0">
                <a:latin typeface="Cambria Math"/>
                <a:ea typeface="+mn-ea"/>
              </a:rPr>
              <a:t>0</a:t>
            </a:r>
            <a:r>
              <a:rPr lang="zh-CN" altLang="en-US" dirty="0">
                <a:latin typeface="Cambria Math"/>
                <a:ea typeface="+mn-ea"/>
              </a:rPr>
              <a:t>开始，并将表中其它列中的元素（状态集合）替换为相应的编号。其中，包含</a:t>
            </a:r>
            <a:r>
              <a:rPr lang="en-US" altLang="zh-CN" dirty="0">
                <a:latin typeface="Cambria Math"/>
                <a:ea typeface="+mn-ea"/>
              </a:rPr>
              <a:t>X</a:t>
            </a:r>
            <a:r>
              <a:rPr lang="zh-CN" altLang="en-US" dirty="0">
                <a:latin typeface="Cambria Math"/>
                <a:ea typeface="+mn-ea"/>
              </a:rPr>
              <a:t>的状态集合为初态</a:t>
            </a:r>
            <a:r>
              <a:rPr lang="en-US" altLang="zh-CN" dirty="0">
                <a:latin typeface="Cambria Math"/>
                <a:ea typeface="+mn-ea"/>
              </a:rPr>
              <a:t>s0(</a:t>
            </a:r>
            <a:r>
              <a:rPr lang="zh-CN" altLang="en-US" dirty="0">
                <a:latin typeface="Cambria Math"/>
                <a:ea typeface="+mn-ea"/>
              </a:rPr>
              <a:t>唯一</a:t>
            </a:r>
            <a:r>
              <a:rPr lang="en-US" altLang="zh-CN" dirty="0">
                <a:latin typeface="Cambria Math"/>
                <a:ea typeface="+mn-ea"/>
              </a:rPr>
              <a:t>)</a:t>
            </a:r>
            <a:r>
              <a:rPr lang="zh-CN" altLang="en-US" dirty="0">
                <a:latin typeface="Cambria Math"/>
                <a:ea typeface="+mn-ea"/>
              </a:rPr>
              <a:t>，包含</a:t>
            </a:r>
            <a:r>
              <a:rPr lang="en-US" altLang="zh-CN" dirty="0">
                <a:latin typeface="Cambria Math"/>
                <a:ea typeface="+mn-ea"/>
              </a:rPr>
              <a:t>Y</a:t>
            </a:r>
            <a:r>
              <a:rPr lang="zh-CN" altLang="en-US" dirty="0">
                <a:latin typeface="Cambria Math"/>
                <a:ea typeface="+mn-ea"/>
              </a:rPr>
              <a:t>的状态集合为终态（可能有多个）</a:t>
            </a:r>
            <a:endParaRPr lang="en-US" altLang="zh-CN" dirty="0">
              <a:latin typeface="Cambria Math"/>
              <a:ea typeface="+mn-ea"/>
            </a:endParaRPr>
          </a:p>
          <a:p>
            <a:r>
              <a:rPr lang="zh-CN" altLang="en-US" dirty="0">
                <a:latin typeface="Cambria Math"/>
                <a:ea typeface="+mn-ea"/>
              </a:rPr>
              <a:t>经过上述步骤，整个表格就变成了一张对应于</a:t>
            </a:r>
            <a:r>
              <a:rPr lang="en-US" altLang="zh-CN" dirty="0">
                <a:latin typeface="Cambria Math"/>
                <a:ea typeface="+mn-ea"/>
              </a:rPr>
              <a:t>DFA</a:t>
            </a:r>
            <a:r>
              <a:rPr lang="zh-CN" altLang="en-US" dirty="0">
                <a:latin typeface="Cambria Math"/>
                <a:ea typeface="+mn-ea"/>
              </a:rPr>
              <a:t>的状态转换表，算法完成。</a:t>
            </a:r>
            <a:endParaRPr lang="en-US" altLang="zh-CN" dirty="0">
              <a:latin typeface="Cambria Math"/>
              <a:ea typeface="Cambria Math"/>
            </a:endParaRPr>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40</a:t>
            </a:fld>
            <a:endParaRPr altLang="en-US">
              <a:solidFill>
                <a:srgbClr val="514843"/>
              </a:solidFill>
            </a:endParaRPr>
          </a:p>
        </p:txBody>
      </p:sp>
    </p:spTree>
    <p:extLst>
      <p:ext uri="{BB962C8B-B14F-4D97-AF65-F5344CB8AC3E}">
        <p14:creationId xmlns:p14="http://schemas.microsoft.com/office/powerpoint/2010/main" val="101921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我们还以上面那个</a:t>
            </a:r>
            <a:r>
              <a:rPr lang="en-US" altLang="zh-CN" dirty="0"/>
              <a:t>NFA</a:t>
            </a:r>
            <a:r>
              <a:rPr lang="zh-CN" altLang="en-US" dirty="0"/>
              <a:t>为例，看看怎么将这个</a:t>
            </a:r>
            <a:r>
              <a:rPr lang="en-US" altLang="zh-CN" dirty="0"/>
              <a:t>NFA</a:t>
            </a:r>
            <a:r>
              <a:rPr lang="zh-CN" altLang="en-US" dirty="0"/>
              <a:t>转换为</a:t>
            </a:r>
            <a:r>
              <a:rPr lang="en-US" altLang="zh-CN" dirty="0"/>
              <a:t>DFA</a:t>
            </a:r>
            <a:r>
              <a:rPr lang="zh-CN" altLang="en-US" dirty="0"/>
              <a:t>。首先，求初始状态</a:t>
            </a:r>
            <a:r>
              <a:rPr lang="en-US" altLang="zh-CN" dirty="0"/>
              <a:t>X</a:t>
            </a:r>
            <a:r>
              <a:rPr lang="zh-CN" altLang="en-US" dirty="0"/>
              <a:t>的</a:t>
            </a:r>
            <a:r>
              <a:rPr lang="el-GR" altLang="zh-CN" dirty="0">
                <a:latin typeface="Cambria Math"/>
                <a:ea typeface="Cambria Math"/>
              </a:rPr>
              <a:t>ε</a:t>
            </a:r>
            <a:r>
              <a:rPr lang="zh-CN" altLang="en-US" dirty="0">
                <a:latin typeface="Cambria Math"/>
                <a:ea typeface="Cambria Math"/>
              </a:rPr>
              <a:t>闭包，很简单它们是</a:t>
            </a:r>
            <a:r>
              <a:rPr lang="en-US" altLang="zh-CN" dirty="0">
                <a:latin typeface="Cambria Math"/>
                <a:ea typeface="Cambria Math"/>
              </a:rPr>
              <a:t>X</a:t>
            </a:r>
            <a:r>
              <a:rPr lang="zh-CN" altLang="en-US" dirty="0">
                <a:latin typeface="Cambria Math"/>
                <a:ea typeface="Cambria Math"/>
              </a:rPr>
              <a:t>，</a:t>
            </a:r>
            <a:r>
              <a:rPr lang="en-US" altLang="zh-CN" dirty="0">
                <a:latin typeface="Cambria Math"/>
                <a:ea typeface="Cambria Math"/>
              </a:rPr>
              <a:t>5</a:t>
            </a:r>
            <a:r>
              <a:rPr lang="zh-CN" altLang="en-US" dirty="0">
                <a:latin typeface="Cambria Math"/>
                <a:ea typeface="Cambria Math"/>
              </a:rPr>
              <a:t>和</a:t>
            </a:r>
            <a:r>
              <a:rPr lang="en-US" altLang="zh-CN" dirty="0">
                <a:latin typeface="Cambria Math"/>
                <a:ea typeface="Cambria Math"/>
              </a:rPr>
              <a:t>1</a:t>
            </a:r>
            <a:r>
              <a:rPr lang="zh-CN" altLang="en-US" dirty="0">
                <a:latin typeface="Cambria Math"/>
                <a:ea typeface="Cambria Math"/>
              </a:rPr>
              <a:t>，再求这个集合</a:t>
            </a:r>
            <a:r>
              <a:rPr lang="en-US" altLang="zh-CN" dirty="0">
                <a:latin typeface="Cambria Math"/>
                <a:ea typeface="Cambria Math"/>
              </a:rPr>
              <a:t>X</a:t>
            </a:r>
            <a:r>
              <a:rPr lang="zh-CN" altLang="en-US" dirty="0">
                <a:latin typeface="Cambria Math"/>
                <a:ea typeface="Cambria Math"/>
              </a:rPr>
              <a:t>，</a:t>
            </a:r>
            <a:r>
              <a:rPr lang="en-US" altLang="zh-CN" dirty="0">
                <a:latin typeface="Cambria Math"/>
                <a:ea typeface="Cambria Math"/>
              </a:rPr>
              <a:t>5,1</a:t>
            </a:r>
            <a:r>
              <a:rPr lang="zh-CN" altLang="en-US" dirty="0">
                <a:latin typeface="Cambria Math"/>
                <a:ea typeface="Cambria Math"/>
              </a:rPr>
              <a:t>的</a:t>
            </a:r>
            <a:r>
              <a:rPr lang="en-US" altLang="zh-CN" dirty="0" err="1">
                <a:latin typeface="Cambria Math"/>
                <a:ea typeface="Cambria Math"/>
              </a:rPr>
              <a:t>Ia</a:t>
            </a:r>
            <a:r>
              <a:rPr lang="zh-CN" altLang="en-US" dirty="0">
                <a:latin typeface="Cambria Math"/>
                <a:ea typeface="Cambria Math"/>
              </a:rPr>
              <a:t>集合和</a:t>
            </a:r>
            <a:r>
              <a:rPr lang="en-US" altLang="zh-CN" dirty="0" err="1">
                <a:latin typeface="Cambria Math"/>
                <a:ea typeface="Cambria Math"/>
              </a:rPr>
              <a:t>Ib</a:t>
            </a:r>
            <a:r>
              <a:rPr lang="zh-CN" altLang="en-US" dirty="0">
                <a:latin typeface="Cambria Math"/>
                <a:ea typeface="Cambria Math"/>
              </a:rPr>
              <a:t>集合。求出</a:t>
            </a:r>
            <a:r>
              <a:rPr lang="en-US" altLang="zh-CN" dirty="0" err="1">
                <a:latin typeface="Cambria Math"/>
                <a:ea typeface="Cambria Math"/>
              </a:rPr>
              <a:t>Ia</a:t>
            </a:r>
            <a:r>
              <a:rPr lang="zh-CN" altLang="en-US" dirty="0">
                <a:latin typeface="Cambria Math"/>
                <a:ea typeface="Cambria Math"/>
              </a:rPr>
              <a:t>集合</a:t>
            </a:r>
            <a:r>
              <a:rPr lang="en-US" altLang="zh-CN" dirty="0">
                <a:latin typeface="Cambria Math"/>
                <a:ea typeface="Cambria Math"/>
              </a:rPr>
              <a:t>5,3,1</a:t>
            </a:r>
            <a:r>
              <a:rPr lang="zh-CN" altLang="en-US" dirty="0">
                <a:latin typeface="Cambria Math"/>
                <a:ea typeface="Cambria Math"/>
              </a:rPr>
              <a:t>，后检查第</a:t>
            </a:r>
            <a:r>
              <a:rPr lang="en-US" altLang="zh-CN" dirty="0">
                <a:latin typeface="Cambria Math"/>
                <a:ea typeface="Cambria Math"/>
              </a:rPr>
              <a:t>0</a:t>
            </a:r>
            <a:r>
              <a:rPr lang="zh-CN" altLang="en-US" dirty="0">
                <a:latin typeface="Cambria Math"/>
                <a:ea typeface="Cambria Math"/>
              </a:rPr>
              <a:t>列，发现没有这个集合，就将它填到第</a:t>
            </a:r>
            <a:r>
              <a:rPr lang="en-US" altLang="zh-CN" dirty="0">
                <a:latin typeface="Cambria Math"/>
                <a:ea typeface="Cambria Math"/>
              </a:rPr>
              <a:t>2</a:t>
            </a:r>
            <a:r>
              <a:rPr lang="zh-CN" altLang="en-US" dirty="0">
                <a:latin typeface="Cambria Math"/>
                <a:ea typeface="Cambria Math"/>
              </a:rPr>
              <a:t>行第</a:t>
            </a:r>
            <a:r>
              <a:rPr lang="en-US" altLang="zh-CN" dirty="0">
                <a:latin typeface="Cambria Math"/>
                <a:ea typeface="Cambria Math"/>
              </a:rPr>
              <a:t>0</a:t>
            </a:r>
            <a:r>
              <a:rPr lang="zh-CN" altLang="en-US" dirty="0">
                <a:latin typeface="Cambria Math"/>
                <a:ea typeface="Cambria Math"/>
              </a:rPr>
              <a:t>列，同理求出</a:t>
            </a:r>
            <a:r>
              <a:rPr lang="en-US" altLang="zh-CN" dirty="0" err="1">
                <a:latin typeface="Cambria Math"/>
                <a:ea typeface="Cambria Math"/>
              </a:rPr>
              <a:t>Ib</a:t>
            </a:r>
            <a:r>
              <a:rPr lang="zh-CN" altLang="en-US" dirty="0">
                <a:latin typeface="Cambria Math"/>
                <a:ea typeface="Cambria Math"/>
              </a:rPr>
              <a:t>集合</a:t>
            </a:r>
            <a:r>
              <a:rPr lang="en-US" altLang="zh-CN" dirty="0">
                <a:latin typeface="Cambria Math"/>
                <a:ea typeface="Cambria Math"/>
              </a:rPr>
              <a:t>5</a:t>
            </a:r>
            <a:r>
              <a:rPr lang="zh-CN" altLang="en-US" dirty="0">
                <a:latin typeface="Cambria Math"/>
                <a:ea typeface="Cambria Math"/>
              </a:rPr>
              <a:t>，</a:t>
            </a:r>
            <a:r>
              <a:rPr lang="en-US" altLang="zh-CN" dirty="0">
                <a:latin typeface="Cambria Math"/>
                <a:ea typeface="Cambria Math"/>
              </a:rPr>
              <a:t>4</a:t>
            </a:r>
            <a:r>
              <a:rPr lang="zh-CN" altLang="en-US" dirty="0">
                <a:latin typeface="Cambria Math"/>
                <a:ea typeface="Cambria Math"/>
              </a:rPr>
              <a:t>，</a:t>
            </a:r>
            <a:r>
              <a:rPr lang="en-US" altLang="zh-CN" dirty="0">
                <a:latin typeface="Cambria Math"/>
                <a:ea typeface="Cambria Math"/>
              </a:rPr>
              <a:t>1</a:t>
            </a:r>
            <a:r>
              <a:rPr lang="zh-CN" altLang="en-US" dirty="0">
                <a:latin typeface="Cambria Math"/>
                <a:ea typeface="Cambria Math"/>
              </a:rPr>
              <a:t>，同样发现它在第</a:t>
            </a:r>
            <a:r>
              <a:rPr lang="en-US" altLang="zh-CN" dirty="0">
                <a:latin typeface="Cambria Math"/>
                <a:ea typeface="Cambria Math"/>
              </a:rPr>
              <a:t>0</a:t>
            </a:r>
            <a:r>
              <a:rPr lang="zh-CN" altLang="en-US" dirty="0">
                <a:latin typeface="Cambria Math"/>
                <a:ea typeface="Cambria Math"/>
              </a:rPr>
              <a:t>列不存在，那么将其填写到第</a:t>
            </a:r>
            <a:r>
              <a:rPr lang="en-US" altLang="zh-CN" dirty="0">
                <a:latin typeface="Cambria Math"/>
                <a:ea typeface="Cambria Math"/>
              </a:rPr>
              <a:t>3</a:t>
            </a:r>
            <a:r>
              <a:rPr lang="zh-CN" altLang="en-US" dirty="0">
                <a:latin typeface="Cambria Math"/>
                <a:ea typeface="Cambria Math"/>
              </a:rPr>
              <a:t>行第</a:t>
            </a:r>
            <a:r>
              <a:rPr lang="en-US" altLang="zh-CN" dirty="0">
                <a:latin typeface="Cambria Math"/>
                <a:ea typeface="Cambria Math"/>
              </a:rPr>
              <a:t>0</a:t>
            </a:r>
            <a:r>
              <a:rPr lang="zh-CN" altLang="en-US" dirty="0">
                <a:latin typeface="Cambria Math"/>
                <a:ea typeface="Cambria Math"/>
              </a:rPr>
              <a:t>列。下面接着求集合</a:t>
            </a:r>
            <a:r>
              <a:rPr lang="en-US" altLang="zh-CN" dirty="0">
                <a:latin typeface="Cambria Math"/>
                <a:ea typeface="Cambria Math"/>
              </a:rPr>
              <a:t>5,3,1</a:t>
            </a:r>
            <a:r>
              <a:rPr lang="zh-CN" altLang="en-US" dirty="0">
                <a:latin typeface="Cambria Math"/>
                <a:ea typeface="Cambria Math"/>
              </a:rPr>
              <a:t>的</a:t>
            </a:r>
            <a:r>
              <a:rPr lang="en-US" altLang="zh-CN" dirty="0" err="1">
                <a:latin typeface="Cambria Math"/>
                <a:ea typeface="Cambria Math"/>
              </a:rPr>
              <a:t>Ia</a:t>
            </a:r>
            <a:r>
              <a:rPr lang="zh-CN" altLang="en-US" dirty="0">
                <a:latin typeface="Cambria Math"/>
                <a:ea typeface="Cambria Math"/>
              </a:rPr>
              <a:t>和</a:t>
            </a:r>
            <a:r>
              <a:rPr lang="en-US" altLang="zh-CN" dirty="0" err="1">
                <a:latin typeface="Cambria Math"/>
                <a:ea typeface="Cambria Math"/>
              </a:rPr>
              <a:t>Ib</a:t>
            </a:r>
            <a:r>
              <a:rPr lang="zh-CN" altLang="en-US" dirty="0">
                <a:latin typeface="Cambria Math"/>
                <a:ea typeface="Cambria Math"/>
              </a:rPr>
              <a:t>集合，它们分别是这两个，发现</a:t>
            </a:r>
            <a:r>
              <a:rPr lang="en-US" altLang="zh-CN" dirty="0" err="1">
                <a:latin typeface="Cambria Math"/>
                <a:ea typeface="Cambria Math"/>
              </a:rPr>
              <a:t>Ia</a:t>
            </a:r>
            <a:r>
              <a:rPr lang="zh-CN" altLang="en-US" dirty="0">
                <a:latin typeface="Cambria Math"/>
                <a:ea typeface="Cambria Math"/>
              </a:rPr>
              <a:t>在第</a:t>
            </a:r>
            <a:r>
              <a:rPr lang="en-US" altLang="zh-CN" dirty="0">
                <a:latin typeface="Cambria Math"/>
                <a:ea typeface="Cambria Math"/>
              </a:rPr>
              <a:t>0</a:t>
            </a:r>
            <a:r>
              <a:rPr lang="zh-CN" altLang="en-US" dirty="0">
                <a:latin typeface="Cambria Math"/>
                <a:ea typeface="Cambria Math"/>
              </a:rPr>
              <a:t>列中没有，接着填入第</a:t>
            </a:r>
            <a:r>
              <a:rPr lang="en-US" altLang="zh-CN" dirty="0">
                <a:latin typeface="Cambria Math"/>
                <a:ea typeface="Cambria Math"/>
              </a:rPr>
              <a:t>0</a:t>
            </a:r>
            <a:r>
              <a:rPr lang="zh-CN" altLang="en-US" dirty="0">
                <a:latin typeface="Cambria Math"/>
                <a:ea typeface="Cambria Math"/>
              </a:rPr>
              <a:t>列，这个过程一直下去，直到第</a:t>
            </a:r>
            <a:r>
              <a:rPr lang="en-US" altLang="zh-CN" dirty="0">
                <a:latin typeface="Cambria Math"/>
                <a:ea typeface="Cambria Math"/>
              </a:rPr>
              <a:t>0</a:t>
            </a:r>
            <a:r>
              <a:rPr lang="zh-CN" altLang="en-US" dirty="0">
                <a:latin typeface="Cambria Math"/>
                <a:ea typeface="Cambria Math"/>
              </a:rPr>
              <a:t>列中的集合不在增加，整个状态转换表构造完毕。</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41</a:t>
            </a:fld>
            <a:endParaRPr altLang="en-US">
              <a:solidFill>
                <a:srgbClr val="514843"/>
              </a:solidFill>
            </a:endParaRPr>
          </a:p>
        </p:txBody>
      </p:sp>
    </p:spTree>
    <p:extLst>
      <p:ext uri="{BB962C8B-B14F-4D97-AF65-F5344CB8AC3E}">
        <p14:creationId xmlns:p14="http://schemas.microsoft.com/office/powerpoint/2010/main" val="342323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最后，对第</a:t>
            </a:r>
            <a:r>
              <a:rPr lang="en-US" altLang="zh-CN" dirty="0"/>
              <a:t>0</a:t>
            </a:r>
            <a:r>
              <a:rPr lang="zh-CN" altLang="en-US" dirty="0"/>
              <a:t>列的所有状态进行重新编号，编号从</a:t>
            </a:r>
            <a:r>
              <a:rPr lang="en-US" altLang="zh-CN" dirty="0"/>
              <a:t>0</a:t>
            </a:r>
            <a:r>
              <a:rPr lang="zh-CN" altLang="en-US" dirty="0"/>
              <a:t>开始，它是初始状态，那些包含</a:t>
            </a:r>
            <a:r>
              <a:rPr lang="en-US" altLang="zh-CN" dirty="0"/>
              <a:t>Y</a:t>
            </a:r>
            <a:r>
              <a:rPr lang="zh-CN" altLang="en-US" dirty="0"/>
              <a:t>元素的集合都是终结状态。最后可以构造如图所示的</a:t>
            </a:r>
            <a:r>
              <a:rPr lang="en-US" altLang="zh-CN" dirty="0"/>
              <a:t>DFA</a:t>
            </a:r>
            <a:r>
              <a:rPr lang="zh-CN" altLang="en-US" dirty="0"/>
              <a:t>。</a:t>
            </a:r>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42</a:t>
            </a:fld>
            <a:endParaRPr altLang="en-US">
              <a:solidFill>
                <a:srgbClr val="514843"/>
              </a:solidFill>
            </a:endParaRPr>
          </a:p>
        </p:txBody>
      </p:sp>
    </p:spTree>
    <p:extLst>
      <p:ext uri="{BB962C8B-B14F-4D97-AF65-F5344CB8AC3E}">
        <p14:creationId xmlns:p14="http://schemas.microsoft.com/office/powerpoint/2010/main" val="146128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44</a:t>
            </a:fld>
            <a:endParaRPr altLang="en-US">
              <a:solidFill>
                <a:srgbClr val="514843"/>
              </a:solidFill>
            </a:endParaRPr>
          </a:p>
        </p:txBody>
      </p:sp>
    </p:spTree>
    <p:extLst>
      <p:ext uri="{BB962C8B-B14F-4D97-AF65-F5344CB8AC3E}">
        <p14:creationId xmlns:p14="http://schemas.microsoft.com/office/powerpoint/2010/main" val="16296749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33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350"/>
            </a:lvl1pPr>
            <a:lvl2pPr marL="342900" indent="0" algn="ctr" rtl="0">
              <a:buNone/>
              <a:defRPr sz="1500"/>
            </a:lvl2pPr>
            <a:lvl3pPr marL="685800" indent="0" algn="ctr" rtl="0">
              <a:buNone/>
              <a:defRPr sz="1350"/>
            </a:lvl3pPr>
            <a:lvl4pPr marL="1028700" indent="0" algn="ctr" rtl="0">
              <a:buNone/>
              <a:defRPr sz="1200"/>
            </a:lvl4pPr>
            <a:lvl5pPr marL="1371600" indent="0" algn="ctr" rtl="0">
              <a:buNone/>
              <a:defRPr sz="1200"/>
            </a:lvl5pPr>
            <a:lvl6pPr marL="1714500" indent="0" algn="ctr" rtl="0">
              <a:buNone/>
              <a:defRPr sz="1200"/>
            </a:lvl6pPr>
            <a:lvl7pPr marL="2057400" indent="0" algn="ctr" rtl="0">
              <a:buNone/>
              <a:defRPr sz="1200"/>
            </a:lvl7pPr>
            <a:lvl8pPr marL="2400300" indent="0" algn="ctr" rtl="0">
              <a:buNone/>
              <a:defRPr sz="1200"/>
            </a:lvl8pPr>
            <a:lvl9pPr marL="2743200" indent="0" algn="ctr" rtl="0">
              <a:buNone/>
              <a:defRPr sz="1200"/>
            </a:lvl9pPr>
          </a:lstStyle>
          <a:p>
            <a:pPr rtl="0"/>
            <a:r>
              <a:rPr lang="zh-CN" altLang="en-US" noProof="0"/>
              <a:t>单击以编辑母版副标题样式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2018/4/23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24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1500">
                <a:latin typeface="微软雅黑" panose="020B0503020204020204" pitchFamily="34" charset="-122"/>
                <a:ea typeface="微软雅黑" panose="020B0503020204020204" pitchFamily="34" charset="-122"/>
              </a:defRPr>
            </a:lvl1pPr>
            <a:lvl2pPr marL="342900" indent="0" algn="l" rtl="0">
              <a:buNone/>
              <a:defRPr sz="2100"/>
            </a:lvl2pPr>
            <a:lvl3pPr marL="685800" indent="0" algn="l" rtl="0">
              <a:buNone/>
              <a:defRPr sz="1800"/>
            </a:lvl3pPr>
            <a:lvl4pPr marL="1028700" indent="0" algn="l" rtl="0">
              <a:buNone/>
              <a:defRPr sz="1500"/>
            </a:lvl4pPr>
            <a:lvl5pPr marL="1371600" indent="0" algn="l" rtl="0">
              <a:buNone/>
              <a:defRPr sz="1500"/>
            </a:lvl5pPr>
            <a:lvl6pPr marL="1714500" indent="0" algn="l" rtl="0">
              <a:buNone/>
              <a:defRPr sz="1500"/>
            </a:lvl6pPr>
            <a:lvl7pPr marL="2057400" indent="0" algn="l" rtl="0">
              <a:buNone/>
              <a:defRPr sz="1500"/>
            </a:lvl7pPr>
            <a:lvl8pPr marL="2400300" indent="0" algn="l" rtl="0">
              <a:buNone/>
              <a:defRPr sz="1500"/>
            </a:lvl8pPr>
            <a:lvl9pPr marL="2743200" indent="0" algn="l" rtl="0">
              <a:buNone/>
              <a:defRPr sz="15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900"/>
              </a:spcBef>
              <a:buNone/>
              <a:defRPr sz="1350">
                <a:latin typeface="微软雅黑" panose="020B0503020204020204" pitchFamily="34" charset="-122"/>
                <a:ea typeface="微软雅黑" panose="020B0503020204020204" pitchFamily="34" charset="-122"/>
              </a:defRPr>
            </a:lvl1pPr>
            <a:lvl2pPr marL="342900" indent="0" algn="l" rtl="0">
              <a:buNone/>
              <a:defRPr sz="1050"/>
            </a:lvl2pPr>
            <a:lvl3pPr marL="685800" indent="0" algn="l" rtl="0">
              <a:buNone/>
              <a:defRPr sz="900"/>
            </a:lvl3pPr>
            <a:lvl4pPr marL="1028700" indent="0" algn="l" rtl="0">
              <a:buNone/>
              <a:defRPr sz="750"/>
            </a:lvl4pPr>
            <a:lvl5pPr marL="1371600" indent="0" algn="l" rtl="0">
              <a:buNone/>
              <a:defRPr sz="750"/>
            </a:lvl5pPr>
            <a:lvl6pPr marL="1714500" indent="0" algn="l" rtl="0">
              <a:buNone/>
              <a:defRPr sz="750"/>
            </a:lvl6pPr>
            <a:lvl7pPr marL="2057400" indent="0" algn="l" rtl="0">
              <a:buNone/>
              <a:defRPr sz="750"/>
            </a:lvl7pPr>
            <a:lvl8pPr marL="2400300" indent="0" algn="l" rtl="0">
              <a:buNone/>
              <a:defRPr sz="750"/>
            </a:lvl8pPr>
            <a:lvl9pPr marL="2743200" indent="0" algn="l" rtl="0">
              <a:buNone/>
              <a:defRPr sz="75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2018/4/23</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2018/4/23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2018/4/23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347150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0712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36402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117958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86564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6851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93220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2018/4/23</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5083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1137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07640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79091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63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208817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12128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5941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187690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71956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33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350">
                <a:latin typeface="微软雅黑" panose="020B0503020204020204" pitchFamily="34" charset="-122"/>
                <a:ea typeface="微软雅黑" panose="020B0503020204020204" pitchFamily="34" charset="-122"/>
              </a:defRPr>
            </a:lvl1pPr>
            <a:lvl2pPr marL="342900" indent="0" algn="ctr" rtl="0">
              <a:buNone/>
              <a:defRPr sz="1500"/>
            </a:lvl2pPr>
            <a:lvl3pPr marL="685800" indent="0" algn="ctr" rtl="0">
              <a:buNone/>
              <a:defRPr sz="1350"/>
            </a:lvl3pPr>
            <a:lvl4pPr marL="1028700" indent="0" algn="ctr" rtl="0">
              <a:buNone/>
              <a:defRPr sz="1200"/>
            </a:lvl4pPr>
            <a:lvl5pPr marL="1371600" indent="0" algn="ctr" rtl="0">
              <a:buNone/>
              <a:defRPr sz="1200"/>
            </a:lvl5pPr>
            <a:lvl6pPr marL="1714500" indent="0" algn="ctr" rtl="0">
              <a:buNone/>
              <a:defRPr sz="1200"/>
            </a:lvl6pPr>
            <a:lvl7pPr marL="2057400" indent="0" algn="ctr" rtl="0">
              <a:buNone/>
              <a:defRPr sz="1200"/>
            </a:lvl7pPr>
            <a:lvl8pPr marL="2400300" indent="0" algn="ctr" rtl="0">
              <a:buNone/>
              <a:defRPr sz="1200"/>
            </a:lvl8pPr>
            <a:lvl9pPr marL="2743200" indent="0" algn="ctr" rtl="0">
              <a:buNone/>
              <a:defRPr sz="1200"/>
            </a:lvl9pPr>
          </a:lstStyle>
          <a:p>
            <a:pPr rtl="0"/>
            <a:r>
              <a:rPr lang="zh-CN" altLang="en-US" noProof="0"/>
              <a:t>单击以编辑母版副标题样式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rtl="0"/>
            <a:r>
              <a:rPr lang="zh-CN" altLang="en-US" sz="9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9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65477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5462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738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83781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2468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81806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37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27089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81347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3735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33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200">
                <a:solidFill>
                  <a:schemeClr val="bg1"/>
                </a:solidFill>
                <a:latin typeface="微软雅黑" panose="020B0503020204020204" pitchFamily="34" charset="-122"/>
                <a:ea typeface="微软雅黑" panose="020B0503020204020204" pitchFamily="34" charset="-122"/>
              </a:defRPr>
            </a:lvl1pPr>
            <a:lvl2pPr marL="342900" indent="0" algn="l" rtl="0">
              <a:buNone/>
              <a:defRPr sz="1500">
                <a:solidFill>
                  <a:schemeClr val="tx1">
                    <a:tint val="75000"/>
                  </a:schemeClr>
                </a:solidFill>
              </a:defRPr>
            </a:lvl2pPr>
            <a:lvl3pPr marL="685800" indent="0" algn="l" rtl="0">
              <a:buNone/>
              <a:defRPr sz="1350">
                <a:solidFill>
                  <a:schemeClr val="tx1">
                    <a:tint val="75000"/>
                  </a:schemeClr>
                </a:solidFill>
              </a:defRPr>
            </a:lvl3pPr>
            <a:lvl4pPr marL="1028700" indent="0" algn="l" rtl="0">
              <a:buNone/>
              <a:defRPr sz="1200">
                <a:solidFill>
                  <a:schemeClr val="tx1">
                    <a:tint val="75000"/>
                  </a:schemeClr>
                </a:solidFill>
              </a:defRPr>
            </a:lvl4pPr>
            <a:lvl5pPr marL="1371600" indent="0" algn="l" rtl="0">
              <a:buNone/>
              <a:defRPr sz="1200">
                <a:solidFill>
                  <a:schemeClr val="tx1">
                    <a:tint val="75000"/>
                  </a:schemeClr>
                </a:solidFill>
              </a:defRPr>
            </a:lvl5pPr>
            <a:lvl6pPr marL="1714500" indent="0" algn="l" rtl="0">
              <a:buNone/>
              <a:defRPr sz="1200">
                <a:solidFill>
                  <a:schemeClr val="tx1">
                    <a:tint val="75000"/>
                  </a:schemeClr>
                </a:solidFill>
              </a:defRPr>
            </a:lvl6pPr>
            <a:lvl7pPr marL="2057400" indent="0" algn="l" rtl="0">
              <a:buNone/>
              <a:defRPr sz="1200">
                <a:solidFill>
                  <a:schemeClr val="tx1">
                    <a:tint val="75000"/>
                  </a:schemeClr>
                </a:solidFill>
              </a:defRPr>
            </a:lvl7pPr>
            <a:lvl8pPr marL="2400300" indent="0" algn="l" rtl="0">
              <a:buNone/>
              <a:defRPr sz="1200">
                <a:solidFill>
                  <a:schemeClr val="tx1">
                    <a:tint val="75000"/>
                  </a:schemeClr>
                </a:solidFill>
              </a:defRPr>
            </a:lvl8pPr>
            <a:lvl9pPr marL="2743200" indent="0" algn="l" rtl="0">
              <a:buNone/>
              <a:defRPr sz="12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2018/4/23</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267287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7334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39037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0524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53874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28752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83899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6671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9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28902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2018/4/23</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53550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63548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286179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08766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5138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0004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97031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6108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61707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2855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1800" b="1">
                <a:latin typeface="微软雅黑" panose="020B0503020204020204" pitchFamily="34" charset="-122"/>
                <a:ea typeface="微软雅黑" panose="020B0503020204020204" pitchFamily="34" charset="-122"/>
              </a:defRPr>
            </a:lvl1pPr>
            <a:lvl2pPr marL="342900" indent="0" algn="l" rtl="0">
              <a:buNone/>
              <a:defRPr sz="1500" b="1"/>
            </a:lvl2pPr>
            <a:lvl3pPr marL="685800" indent="0" algn="l" rtl="0">
              <a:buNone/>
              <a:defRPr sz="1350" b="1"/>
            </a:lvl3pPr>
            <a:lvl4pPr marL="1028700" indent="0" algn="l" rtl="0">
              <a:buNone/>
              <a:defRPr sz="1200" b="1"/>
            </a:lvl4pPr>
            <a:lvl5pPr marL="1371600" indent="0" algn="l" rtl="0">
              <a:buNone/>
              <a:defRPr sz="1200" b="1"/>
            </a:lvl5pPr>
            <a:lvl6pPr marL="1714500" indent="0" algn="l" rtl="0">
              <a:buNone/>
              <a:defRPr sz="1200" b="1"/>
            </a:lvl6pPr>
            <a:lvl7pPr marL="2057400" indent="0" algn="l" rtl="0">
              <a:buNone/>
              <a:defRPr sz="1200" b="1"/>
            </a:lvl7pPr>
            <a:lvl8pPr marL="2400300" indent="0" algn="l" rtl="0">
              <a:buNone/>
              <a:defRPr sz="1200" b="1"/>
            </a:lvl8pPr>
            <a:lvl9pPr marL="2743200" indent="0" algn="l" rtl="0">
              <a:buNone/>
              <a:defRPr sz="12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1800" b="1">
                <a:latin typeface="微软雅黑" panose="020B0503020204020204" pitchFamily="34" charset="-122"/>
                <a:ea typeface="微软雅黑" panose="020B0503020204020204" pitchFamily="34" charset="-122"/>
              </a:defRPr>
            </a:lvl1pPr>
            <a:lvl2pPr marL="342900" indent="0" algn="l" rtl="0">
              <a:buNone/>
              <a:defRPr sz="1500" b="1"/>
            </a:lvl2pPr>
            <a:lvl3pPr marL="685800" indent="0" algn="l" rtl="0">
              <a:buNone/>
              <a:defRPr sz="1350" b="1"/>
            </a:lvl3pPr>
            <a:lvl4pPr marL="1028700" indent="0" algn="l" rtl="0">
              <a:buNone/>
              <a:defRPr sz="1200" b="1"/>
            </a:lvl4pPr>
            <a:lvl5pPr marL="1371600" indent="0" algn="l" rtl="0">
              <a:buNone/>
              <a:defRPr sz="1200" b="1"/>
            </a:lvl5pPr>
            <a:lvl6pPr marL="1714500" indent="0" algn="l" rtl="0">
              <a:buNone/>
              <a:defRPr sz="1200" b="1"/>
            </a:lvl6pPr>
            <a:lvl7pPr marL="2057400" indent="0" algn="l" rtl="0">
              <a:buNone/>
              <a:defRPr sz="1200" b="1"/>
            </a:lvl7pPr>
            <a:lvl8pPr marL="2400300" indent="0" algn="l" rtl="0">
              <a:buNone/>
              <a:defRPr sz="1200" b="1"/>
            </a:lvl8pPr>
            <a:lvl9pPr marL="2743200" indent="0" algn="l" rtl="0">
              <a:buNone/>
              <a:defRPr sz="12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2018/4/23</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365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9588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49746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201002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213311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7507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52935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5145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14906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472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2018/4/23</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1320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9477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2018/4/23</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31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2018/4/23</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24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1500"/>
            </a:lvl1pPr>
            <a:lvl2pPr algn="l" rtl="0">
              <a:defRPr sz="1200"/>
            </a:lvl2pPr>
            <a:lvl3pPr algn="l" rtl="0">
              <a:defRPr sz="1200"/>
            </a:lvl3pPr>
            <a:lvl4pPr algn="l" rtl="0">
              <a:defRPr sz="1050"/>
            </a:lvl4pPr>
            <a:lvl5pPr algn="l" rtl="0">
              <a:defRPr sz="1050"/>
            </a:lvl5pPr>
            <a:lvl6pPr algn="l" rtl="0">
              <a:defRPr sz="1050"/>
            </a:lvl6pPr>
            <a:lvl7pPr algn="l" rtl="0">
              <a:defRPr sz="1050"/>
            </a:lvl7pPr>
            <a:lvl8pPr algn="l" rtl="0">
              <a:defRPr sz="1050"/>
            </a:lvl8pPr>
            <a:lvl9pPr algn="l" rtl="0">
              <a:defRPr sz="105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900"/>
              </a:spcBef>
              <a:buNone/>
              <a:defRPr sz="1350"/>
            </a:lvl1pPr>
            <a:lvl2pPr marL="342900" indent="0" algn="l" rtl="0">
              <a:buNone/>
              <a:defRPr sz="1050"/>
            </a:lvl2pPr>
            <a:lvl3pPr marL="685800" indent="0" algn="l" rtl="0">
              <a:buNone/>
              <a:defRPr sz="900"/>
            </a:lvl3pPr>
            <a:lvl4pPr marL="1028700" indent="0" algn="l" rtl="0">
              <a:buNone/>
              <a:defRPr sz="750"/>
            </a:lvl4pPr>
            <a:lvl5pPr marL="1371600" indent="0" algn="l" rtl="0">
              <a:buNone/>
              <a:defRPr sz="750"/>
            </a:lvl5pPr>
            <a:lvl6pPr marL="1714500" indent="0" algn="l" rtl="0">
              <a:buNone/>
              <a:defRPr sz="750"/>
            </a:lvl6pPr>
            <a:lvl7pPr marL="2057400" indent="0" algn="l" rtl="0">
              <a:buNone/>
              <a:defRPr sz="750"/>
            </a:lvl7pPr>
            <a:lvl8pPr marL="2400300" indent="0" algn="l" rtl="0">
              <a:buNone/>
              <a:defRPr sz="750"/>
            </a:lvl8pPr>
            <a:lvl9pPr marL="2743200" indent="0" algn="l" rtl="0">
              <a:buNone/>
              <a:defRPr sz="75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2018/4/23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2018/4/23</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1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4/23/2018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64736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4/23/2018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91054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4/23/2018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322148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4/23/2018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560193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4/23/2018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237858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wmf"/><Relationship Id="rId3" Type="http://schemas.openxmlformats.org/officeDocument/2006/relationships/oleObject" Target="../embeddings/oleObject2.bin"/><Relationship Id="rId7" Type="http://schemas.openxmlformats.org/officeDocument/2006/relationships/image" Target="../media/image12.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6.png"/><Relationship Id="rId10" Type="http://schemas.openxmlformats.org/officeDocument/2006/relationships/oleObject" Target="../embeddings/oleObject5.bin"/><Relationship Id="rId4" Type="http://schemas.openxmlformats.org/officeDocument/2006/relationships/image" Target="../media/image11.wmf"/><Relationship Id="rId9" Type="http://schemas.openxmlformats.org/officeDocument/2006/relationships/image" Target="../media/image1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28675" y="2576321"/>
            <a:ext cx="4300538" cy="1664768"/>
          </a:xfrm>
        </p:spPr>
        <p:txBody>
          <a:bodyPr rtlCol="0" anchor="ctr"/>
          <a:lstStyle/>
          <a:p>
            <a:pPr rtl="0"/>
            <a:r>
              <a:rPr lang="en-US" altLang="zh-CN" dirty="0"/>
              <a:t>Compilers</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828675" y="3879543"/>
            <a:ext cx="4300538" cy="1473692"/>
          </a:xfrm>
        </p:spPr>
        <p:txBody>
          <a:bodyPr rtlCol="0">
            <a:normAutofit/>
          </a:bodyPr>
          <a:lstStyle/>
          <a:p>
            <a:pPr rtl="0"/>
            <a:r>
              <a:rPr lang="en-US" sz="2000" dirty="0"/>
              <a:t>Principles, Techniques, &amp; Tools</a:t>
            </a:r>
          </a:p>
          <a:p>
            <a:pPr rtl="0"/>
            <a:endParaRPr lang="en-US" sz="2000" dirty="0">
              <a:latin typeface="微软雅黑" panose="020B0503020204020204" pitchFamily="34" charset="-122"/>
              <a:ea typeface="微软雅黑" panose="020B0503020204020204" pitchFamily="34" charset="-122"/>
            </a:endParaRPr>
          </a:p>
          <a:p>
            <a:pPr rtl="0"/>
            <a:endParaRPr lang="en-US" sz="2000" dirty="0">
              <a:latin typeface="微软雅黑" panose="020B0503020204020204" pitchFamily="34" charset="-122"/>
              <a:ea typeface="微软雅黑" panose="020B0503020204020204" pitchFamily="34" charset="-122"/>
            </a:endParaRPr>
          </a:p>
          <a:p>
            <a:pPr rtl="0"/>
            <a:r>
              <a:rPr lang="en-US" sz="2000" dirty="0">
                <a:latin typeface="微软雅黑" panose="020B0503020204020204" pitchFamily="34" charset="-122"/>
                <a:ea typeface="微软雅黑" panose="020B0503020204020204" pitchFamily="34" charset="-122"/>
              </a:rPr>
              <a:t>Taught by Jing Zhang </a:t>
            </a:r>
          </a:p>
          <a:p>
            <a:pPr rtl="0"/>
            <a:r>
              <a:rPr lang="en-US" sz="2000" dirty="0">
                <a:latin typeface="微软雅黑" panose="020B0503020204020204" pitchFamily="34" charset="-122"/>
                <a:ea typeface="微软雅黑" panose="020B0503020204020204" pitchFamily="34" charset="-122"/>
              </a:rPr>
              <a:t>(jzhang@njust.edu.cn)</a:t>
            </a: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05" r="8805"/>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Analyzer-Input Buffering</a:t>
            </a:r>
            <a:endParaRPr lang="zh-CN" altLang="en-US" dirty="0"/>
          </a:p>
        </p:txBody>
      </p:sp>
      <p:sp>
        <p:nvSpPr>
          <p:cNvPr id="3" name="内容占位符 2"/>
          <p:cNvSpPr>
            <a:spLocks noGrp="1"/>
          </p:cNvSpPr>
          <p:nvPr>
            <p:ph idx="1"/>
          </p:nvPr>
        </p:nvSpPr>
        <p:spPr>
          <a:xfrm>
            <a:off x="828675" y="1600200"/>
            <a:ext cx="7486650" cy="4640802"/>
          </a:xfrm>
        </p:spPr>
        <p:txBody>
          <a:bodyPr/>
          <a:lstStyle/>
          <a:p>
            <a:r>
              <a:rPr lang="en-US" altLang="zh-CN" dirty="0"/>
              <a:t>Buffer Pairs</a:t>
            </a:r>
          </a:p>
          <a:p>
            <a:pPr marL="0" indent="0">
              <a:buNone/>
            </a:pPr>
            <a:r>
              <a:rPr lang="en-US" altLang="zh-CN" dirty="0"/>
              <a:t>Used to extract lexemes from input streams</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Sentinel</a:t>
            </a:r>
          </a:p>
          <a:p>
            <a:pPr marL="0" indent="0">
              <a:buNone/>
            </a:pPr>
            <a:r>
              <a:rPr lang="en-US" altLang="zh-CN" dirty="0"/>
              <a:t>Using </a:t>
            </a:r>
            <a:r>
              <a:rPr lang="en-US" altLang="zh-CN" b="1" dirty="0" err="1"/>
              <a:t>eof</a:t>
            </a:r>
            <a:r>
              <a:rPr lang="en-US" altLang="zh-CN" dirty="0"/>
              <a:t> to indicate the end of buffer or input</a:t>
            </a:r>
          </a:p>
          <a:p>
            <a:pPr marL="0" indent="0">
              <a:buNone/>
            </a:pP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74" y="2361461"/>
            <a:ext cx="6699703" cy="1814925"/>
          </a:xfrm>
          <a:prstGeom prst="rect">
            <a:avLst/>
          </a:prstGeom>
        </p:spPr>
      </p:pic>
    </p:spTree>
    <p:extLst>
      <p:ext uri="{BB962C8B-B14F-4D97-AF65-F5344CB8AC3E}">
        <p14:creationId xmlns:p14="http://schemas.microsoft.com/office/powerpoint/2010/main" val="267121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a:t>
            </a:r>
            <a:r>
              <a:rPr lang="en-US" altLang="zh-CN" dirty="0" err="1"/>
              <a:t>Lookahead</a:t>
            </a:r>
            <a:r>
              <a:rPr lang="en-US" altLang="zh-CN" dirty="0"/>
              <a:t> code with sentinels</a:t>
            </a:r>
            <a:endParaRPr lang="zh-CN" altLang="en-US" dirty="0"/>
          </a:p>
        </p:txBody>
      </p:sp>
      <p:pic>
        <p:nvPicPr>
          <p:cNvPr id="4" name="图片 3"/>
          <p:cNvPicPr>
            <a:picLocks noChangeAspect="1"/>
          </p:cNvPicPr>
          <p:nvPr/>
        </p:nvPicPr>
        <p:blipFill>
          <a:blip r:embed="rId2"/>
          <a:stretch>
            <a:fillRect/>
          </a:stretch>
        </p:blipFill>
        <p:spPr>
          <a:xfrm>
            <a:off x="828675" y="1643918"/>
            <a:ext cx="7689246" cy="4351397"/>
          </a:xfrm>
          <a:prstGeom prst="rect">
            <a:avLst/>
          </a:prstGeom>
        </p:spPr>
      </p:pic>
    </p:spTree>
    <p:extLst>
      <p:ext uri="{BB962C8B-B14F-4D97-AF65-F5344CB8AC3E}">
        <p14:creationId xmlns:p14="http://schemas.microsoft.com/office/powerpoint/2010/main" val="165656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Analyzer-reading ahead</a:t>
            </a:r>
            <a:endParaRPr lang="zh-CN" altLang="en-US" dirty="0"/>
          </a:p>
        </p:txBody>
      </p:sp>
      <p:sp>
        <p:nvSpPr>
          <p:cNvPr id="3" name="内容占位符 2"/>
          <p:cNvSpPr>
            <a:spLocks noGrp="1"/>
          </p:cNvSpPr>
          <p:nvPr>
            <p:ph idx="1"/>
          </p:nvPr>
        </p:nvSpPr>
        <p:spPr/>
        <p:txBody>
          <a:bodyPr>
            <a:normAutofit/>
          </a:bodyPr>
          <a:lstStyle/>
          <a:p>
            <a:r>
              <a:rPr lang="en-US" altLang="zh-CN" sz="2000" dirty="0"/>
              <a:t>Keywords recognition</a:t>
            </a:r>
          </a:p>
          <a:p>
            <a:endParaRPr lang="en-US" altLang="zh-CN" sz="2000" dirty="0"/>
          </a:p>
          <a:p>
            <a:endParaRPr lang="en-US" altLang="zh-CN" sz="2000" dirty="0"/>
          </a:p>
          <a:p>
            <a:endParaRPr lang="en-US" altLang="zh-CN" sz="2000" dirty="0"/>
          </a:p>
          <a:p>
            <a:r>
              <a:rPr lang="en-US" altLang="zh-CN" sz="2000" dirty="0"/>
              <a:t>Identifiers</a:t>
            </a:r>
          </a:p>
          <a:p>
            <a:pPr lvl="1"/>
            <a:r>
              <a:rPr lang="en-US" altLang="zh-CN" sz="1700" dirty="0"/>
              <a:t>Usually do not need reading ahead</a:t>
            </a:r>
          </a:p>
          <a:p>
            <a:r>
              <a:rPr lang="en-US" altLang="zh-CN" sz="2000" dirty="0"/>
              <a:t>Constant recognition</a:t>
            </a:r>
          </a:p>
          <a:p>
            <a:pPr lvl="1"/>
            <a:r>
              <a:rPr lang="en-US" altLang="zh-CN" sz="1700" dirty="0"/>
              <a:t>5.EQ.M and</a:t>
            </a:r>
            <a:r>
              <a:rPr lang="zh-CN" altLang="en-US" sz="1700" dirty="0"/>
              <a:t> </a:t>
            </a:r>
            <a:r>
              <a:rPr lang="en-US" altLang="zh-CN" sz="1700" dirty="0"/>
              <a:t>5.E08</a:t>
            </a:r>
          </a:p>
          <a:p>
            <a:r>
              <a:rPr lang="en-US" altLang="zh-CN" sz="2000" dirty="0"/>
              <a:t>Operators and Delimiters</a:t>
            </a:r>
          </a:p>
          <a:p>
            <a:pPr lvl="1"/>
            <a:r>
              <a:rPr lang="en-US" altLang="zh-CN" sz="1700" dirty="0"/>
              <a:t>++,--, /**, &gt;=</a:t>
            </a:r>
          </a:p>
          <a:p>
            <a:endParaRPr lang="zh-CN" altLang="en-US" sz="2000" dirty="0"/>
          </a:p>
        </p:txBody>
      </p:sp>
      <p:sp>
        <p:nvSpPr>
          <p:cNvPr id="4" name="内容占位符 2"/>
          <p:cNvSpPr txBox="1">
            <a:spLocks/>
          </p:cNvSpPr>
          <p:nvPr/>
        </p:nvSpPr>
        <p:spPr>
          <a:xfrm>
            <a:off x="998937" y="2082132"/>
            <a:ext cx="6649810" cy="1208314"/>
          </a:xfrm>
          <a:prstGeom prst="rect">
            <a:avLst/>
          </a:prstGeom>
        </p:spPr>
        <p:style>
          <a:lnRef idx="1">
            <a:schemeClr val="accent6"/>
          </a:lnRef>
          <a:fillRef idx="2">
            <a:schemeClr val="accent6"/>
          </a:fillRef>
          <a:effectRef idx="1">
            <a:schemeClr val="accent6"/>
          </a:effectRef>
          <a:fontRef idx="minor">
            <a:schemeClr val="dk1"/>
          </a:fontRef>
        </p:style>
        <p:txBody>
          <a:bodyPr vert="horz" lIns="0" tIns="45720" rIns="0" bIns="45720" rtlCol="0">
            <a:normAutofit fontScale="85000" lnSpcReduction="20000"/>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1 </a:t>
            </a:r>
            <a:r>
              <a:rPr lang="en-US" altLang="zh-CN" b="1" dirty="0">
                <a:solidFill>
                  <a:srgbClr val="0070C0"/>
                </a:solidFill>
                <a:latin typeface="Courier" pitchFamily="49" charset="0"/>
                <a:cs typeface="Courier New" panose="02070309020205020404" pitchFamily="49" charset="0"/>
              </a:rPr>
              <a:t>DO </a:t>
            </a:r>
            <a:r>
              <a:rPr lang="en-US" altLang="zh-CN" dirty="0">
                <a:solidFill>
                  <a:srgbClr val="514843"/>
                </a:solidFill>
                <a:latin typeface="Courier" pitchFamily="49" charset="0"/>
                <a:cs typeface="Courier New" panose="02070309020205020404" pitchFamily="49" charset="0"/>
              </a:rPr>
              <a:t>99 K = 1, 10</a:t>
            </a:r>
          </a:p>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2 IF(5.EQ.M) I=10</a:t>
            </a:r>
          </a:p>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3 </a:t>
            </a:r>
            <a:r>
              <a:rPr lang="en-US" altLang="zh-CN" dirty="0">
                <a:solidFill>
                  <a:srgbClr val="7030A0"/>
                </a:solidFill>
                <a:latin typeface="Courier" pitchFamily="49" charset="0"/>
                <a:cs typeface="Courier New" panose="02070309020205020404" pitchFamily="49" charset="0"/>
              </a:rPr>
              <a:t>DO 99 K </a:t>
            </a:r>
            <a:r>
              <a:rPr lang="en-US" altLang="zh-CN" dirty="0">
                <a:solidFill>
                  <a:srgbClr val="514843"/>
                </a:solidFill>
                <a:latin typeface="Courier" pitchFamily="49" charset="0"/>
                <a:cs typeface="Courier New" panose="02070309020205020404" pitchFamily="49" charset="0"/>
              </a:rPr>
              <a:t>= 1.10</a:t>
            </a:r>
          </a:p>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4 IF(5)=55</a:t>
            </a:r>
          </a:p>
        </p:txBody>
      </p:sp>
    </p:spTree>
    <p:extLst>
      <p:ext uri="{BB962C8B-B14F-4D97-AF65-F5344CB8AC3E}">
        <p14:creationId xmlns:p14="http://schemas.microsoft.com/office/powerpoint/2010/main" val="12929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3.2 Regular Expression, Regular Set - </a:t>
            </a:r>
            <a:r>
              <a:rPr lang="en-US" altLang="zh-CN" dirty="0"/>
              <a:t>Regular Expressions</a:t>
            </a:r>
            <a:endParaRPr lang="zh-CN" altLang="en-US" dirty="0"/>
          </a:p>
        </p:txBody>
      </p:sp>
      <p:sp>
        <p:nvSpPr>
          <p:cNvPr id="3" name="内容占位符 2"/>
          <p:cNvSpPr>
            <a:spLocks noGrp="1"/>
          </p:cNvSpPr>
          <p:nvPr>
            <p:ph idx="1"/>
          </p:nvPr>
        </p:nvSpPr>
        <p:spPr>
          <a:xfrm>
            <a:off x="828675" y="1600200"/>
            <a:ext cx="7486650" cy="681361"/>
          </a:xfrm>
        </p:spPr>
        <p:txBody>
          <a:bodyPr>
            <a:normAutofit/>
          </a:bodyPr>
          <a:lstStyle/>
          <a:p>
            <a:r>
              <a:rPr lang="en-US" altLang="zh-CN" sz="2000" dirty="0"/>
              <a:t>Review – Operations on Languages</a:t>
            </a:r>
          </a:p>
          <a:p>
            <a:pPr marL="0" indent="0">
              <a:buNone/>
            </a:pPr>
            <a:endParaRPr lang="zh-CN" altLang="en-US" sz="2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2110905"/>
            <a:ext cx="7359588" cy="2870544"/>
          </a:xfrm>
          <a:prstGeom prst="rect">
            <a:avLst/>
          </a:prstGeom>
        </p:spPr>
      </p:pic>
      <p:sp>
        <p:nvSpPr>
          <p:cNvPr id="6" name="文本框 5"/>
          <p:cNvSpPr txBox="1"/>
          <p:nvPr/>
        </p:nvSpPr>
        <p:spPr>
          <a:xfrm>
            <a:off x="1509203" y="5307488"/>
            <a:ext cx="6463436" cy="369332"/>
          </a:xfrm>
          <a:prstGeom prst="rect">
            <a:avLst/>
          </a:prstGeom>
          <a:noFill/>
        </p:spPr>
        <p:txBody>
          <a:bodyPr wrap="none" rtlCol="0">
            <a:spAutoFit/>
          </a:bodyPr>
          <a:lstStyle/>
          <a:p>
            <a:r>
              <a:rPr lang="en-US" altLang="zh-CN" dirty="0">
                <a:solidFill>
                  <a:srgbClr val="514843"/>
                </a:solidFill>
              </a:rPr>
              <a:t>A language is any countable set of strings over some fixed alphabet.</a:t>
            </a:r>
            <a:endParaRPr lang="zh-CN" altLang="en-US" dirty="0">
              <a:solidFill>
                <a:srgbClr val="514843"/>
              </a:solidFill>
            </a:endParaRPr>
          </a:p>
        </p:txBody>
      </p:sp>
    </p:spTree>
    <p:extLst>
      <p:ext uri="{BB962C8B-B14F-4D97-AF65-F5344CB8AC3E}">
        <p14:creationId xmlns:p14="http://schemas.microsoft.com/office/powerpoint/2010/main" val="60955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3.2 Regular Expression, Regular Set - </a:t>
            </a:r>
            <a:r>
              <a:rPr lang="en-US" altLang="zh-CN" dirty="0"/>
              <a:t>Regular Expressions</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000" dirty="0"/>
              <a:t>Regular Expressions over alphabet </a:t>
            </a:r>
            <a:r>
              <a:rPr lang="zh-CN" altLang="en-US" sz="2000" dirty="0"/>
              <a:t>∑ </a:t>
            </a:r>
            <a:r>
              <a:rPr lang="en-US" altLang="zh-CN" sz="2000" dirty="0"/>
              <a:t>are recursively defined as follows</a:t>
            </a:r>
            <a:r>
              <a:rPr lang="zh-CN" altLang="en-US" sz="2000" dirty="0"/>
              <a:t>：</a:t>
            </a:r>
          </a:p>
          <a:p>
            <a:r>
              <a:rPr lang="zh-CN" altLang="en-US" sz="2000" dirty="0"/>
              <a:t>（</a:t>
            </a:r>
            <a:r>
              <a:rPr lang="en-US" altLang="zh-CN" sz="2000" dirty="0"/>
              <a:t>1</a:t>
            </a:r>
            <a:r>
              <a:rPr lang="zh-CN" altLang="en-US" sz="2000" dirty="0"/>
              <a:t>）</a:t>
            </a:r>
            <a:r>
              <a:rPr lang="en-US" altLang="zh-CN" sz="2000" dirty="0"/>
              <a:t>ε</a:t>
            </a:r>
            <a:r>
              <a:rPr lang="zh-CN" altLang="en-US" sz="2000" dirty="0"/>
              <a:t> </a:t>
            </a:r>
            <a:r>
              <a:rPr lang="en-US" altLang="zh-CN" sz="2000" dirty="0"/>
              <a:t>and</a:t>
            </a:r>
            <a:r>
              <a:rPr lang="zh-CN" altLang="en-US" sz="2000" dirty="0"/>
              <a:t> </a:t>
            </a:r>
            <a:r>
              <a:rPr lang="en-US" altLang="zh-CN" sz="2000" dirty="0"/>
              <a:t>ϕ</a:t>
            </a:r>
            <a:r>
              <a:rPr lang="zh-CN" altLang="en-US" sz="2000" dirty="0"/>
              <a:t> </a:t>
            </a:r>
            <a:r>
              <a:rPr lang="en-US" altLang="zh-CN" sz="2000" dirty="0"/>
              <a:t>are</a:t>
            </a:r>
            <a:r>
              <a:rPr lang="zh-CN" altLang="en-US" sz="2000" dirty="0"/>
              <a:t> </a:t>
            </a:r>
            <a:r>
              <a:rPr lang="en-US" altLang="zh-CN" sz="2000" dirty="0"/>
              <a:t>regular</a:t>
            </a:r>
            <a:r>
              <a:rPr lang="zh-CN" altLang="en-US" sz="2000" dirty="0"/>
              <a:t> </a:t>
            </a:r>
            <a:r>
              <a:rPr lang="en-US" altLang="zh-CN" sz="2000" dirty="0"/>
              <a:t>expressions</a:t>
            </a:r>
            <a:r>
              <a:rPr lang="zh-CN" altLang="en-US" sz="2000" dirty="0"/>
              <a:t>， </a:t>
            </a:r>
            <a:r>
              <a:rPr lang="en-US" altLang="zh-CN" sz="2000" dirty="0"/>
              <a:t>which represent language {ε}</a:t>
            </a:r>
            <a:r>
              <a:rPr lang="zh-CN" altLang="en-US" sz="2000" dirty="0"/>
              <a:t> </a:t>
            </a:r>
            <a:r>
              <a:rPr lang="en-US" altLang="zh-CN" sz="2000" dirty="0"/>
              <a:t>and ϕ respectively. </a:t>
            </a:r>
          </a:p>
          <a:p>
            <a:r>
              <a:rPr lang="zh-CN" altLang="en-US" sz="2000" dirty="0"/>
              <a:t>（</a:t>
            </a:r>
            <a:r>
              <a:rPr lang="en-US" altLang="zh-CN" sz="2000" dirty="0"/>
              <a:t>2</a:t>
            </a:r>
            <a:r>
              <a:rPr lang="zh-CN" altLang="en-US" sz="2000" dirty="0"/>
              <a:t>）</a:t>
            </a:r>
            <a:r>
              <a:rPr lang="en-US" altLang="zh-CN" sz="2000" dirty="0"/>
              <a:t>for any a∊ ∑</a:t>
            </a:r>
            <a:r>
              <a:rPr lang="zh-CN" altLang="en-US" sz="2000" dirty="0"/>
              <a:t>，</a:t>
            </a:r>
            <a:r>
              <a:rPr lang="en-US" altLang="zh-CN" sz="2000" dirty="0"/>
              <a:t>a</a:t>
            </a:r>
            <a:r>
              <a:rPr lang="zh-CN" altLang="en-US" sz="2000" dirty="0"/>
              <a:t> </a:t>
            </a:r>
            <a:r>
              <a:rPr lang="en-US" altLang="zh-CN" sz="2000" dirty="0"/>
              <a:t>is</a:t>
            </a:r>
            <a:r>
              <a:rPr lang="zh-CN" altLang="en-US" sz="2000" dirty="0"/>
              <a:t> </a:t>
            </a:r>
            <a:r>
              <a:rPr lang="en-US" altLang="zh-CN" sz="2000" dirty="0"/>
              <a:t>a regular expression</a:t>
            </a:r>
            <a:r>
              <a:rPr lang="zh-CN" altLang="en-US" sz="2000" dirty="0"/>
              <a:t>，</a:t>
            </a:r>
            <a:r>
              <a:rPr lang="en-US" altLang="zh-CN" sz="2000" dirty="0"/>
              <a:t>and</a:t>
            </a:r>
          </a:p>
          <a:p>
            <a:r>
              <a:rPr lang="zh-CN" altLang="en-US" sz="2000" dirty="0"/>
              <a:t>（</a:t>
            </a:r>
            <a:r>
              <a:rPr lang="en-US" altLang="zh-CN" sz="2000" dirty="0"/>
              <a:t>3</a:t>
            </a:r>
            <a:r>
              <a:rPr lang="zh-CN" altLang="en-US" sz="2000" dirty="0"/>
              <a:t>）</a:t>
            </a:r>
            <a:r>
              <a:rPr lang="en-US" altLang="zh-CN" sz="2000" dirty="0"/>
              <a:t>U</a:t>
            </a:r>
            <a:r>
              <a:rPr lang="zh-CN" altLang="en-US" sz="2000" dirty="0"/>
              <a:t> </a:t>
            </a:r>
            <a:r>
              <a:rPr lang="en-US" altLang="zh-CN" sz="2000" dirty="0"/>
              <a:t>and V</a:t>
            </a:r>
            <a:r>
              <a:rPr lang="zh-CN" altLang="en-US" sz="2000" dirty="0"/>
              <a:t> </a:t>
            </a:r>
            <a:r>
              <a:rPr lang="en-US" altLang="zh-CN" sz="2000" dirty="0"/>
              <a:t>are both regular expressions</a:t>
            </a:r>
            <a:r>
              <a:rPr lang="zh-CN" altLang="en-US" sz="2000" dirty="0"/>
              <a:t>，</a:t>
            </a:r>
            <a:r>
              <a:rPr lang="en-US" altLang="zh-CN" sz="2000" dirty="0"/>
              <a:t>whose represented languages are L(U)</a:t>
            </a:r>
            <a:r>
              <a:rPr lang="zh-CN" altLang="en-US" sz="2000" dirty="0"/>
              <a:t>  </a:t>
            </a:r>
            <a:r>
              <a:rPr lang="en-US" altLang="zh-CN" sz="2000" dirty="0"/>
              <a:t>and L(V) respectively.</a:t>
            </a:r>
            <a:r>
              <a:rPr lang="zh-CN" altLang="en-US" sz="2000" dirty="0"/>
              <a:t> </a:t>
            </a:r>
            <a:r>
              <a:rPr lang="en-US" altLang="zh-CN" sz="2000" dirty="0"/>
              <a:t>Then</a:t>
            </a:r>
            <a:r>
              <a:rPr lang="zh-CN" altLang="en-US" sz="2000" dirty="0"/>
              <a:t>，</a:t>
            </a:r>
            <a:r>
              <a:rPr lang="en-US" altLang="zh-CN" sz="2000" dirty="0"/>
              <a:t>(U|V),</a:t>
            </a:r>
            <a:r>
              <a:rPr lang="zh-CN" altLang="en-US" sz="2000" dirty="0"/>
              <a:t> </a:t>
            </a:r>
            <a:r>
              <a:rPr lang="en-US" altLang="zh-CN" sz="2000" dirty="0"/>
              <a:t>(U⋅V) and (U)*</a:t>
            </a:r>
            <a:r>
              <a:rPr lang="zh-CN" altLang="en-US" sz="2000" dirty="0"/>
              <a:t> </a:t>
            </a:r>
            <a:r>
              <a:rPr lang="en-US" altLang="zh-CN" sz="2000" dirty="0"/>
              <a:t>are all regular expressions</a:t>
            </a:r>
            <a:r>
              <a:rPr lang="zh-CN" altLang="en-US" sz="2000" dirty="0"/>
              <a:t>，</a:t>
            </a:r>
            <a:r>
              <a:rPr lang="en-US" altLang="zh-CN" sz="2000" dirty="0"/>
              <a:t>whose represented languages are L(U)⋃L(V),</a:t>
            </a:r>
            <a:r>
              <a:rPr lang="zh-CN" altLang="en-US" sz="2000" dirty="0"/>
              <a:t> </a:t>
            </a:r>
            <a:r>
              <a:rPr lang="en-US" altLang="zh-CN" sz="2000" dirty="0"/>
              <a:t>L(U)L(V)</a:t>
            </a:r>
            <a:r>
              <a:rPr lang="zh-CN" altLang="en-US" sz="2000" dirty="0"/>
              <a:t> </a:t>
            </a:r>
            <a:r>
              <a:rPr lang="en-US" altLang="zh-CN" sz="2000" dirty="0"/>
              <a:t>and</a:t>
            </a:r>
            <a:r>
              <a:rPr lang="zh-CN" altLang="en-US" sz="2000" dirty="0"/>
              <a:t> </a:t>
            </a:r>
            <a:r>
              <a:rPr lang="en-US" altLang="zh-CN" sz="2000" dirty="0"/>
              <a:t>(L(U))*</a:t>
            </a:r>
          </a:p>
          <a:p>
            <a:r>
              <a:rPr lang="en-US" altLang="zh-CN" sz="2000" dirty="0"/>
              <a:t>Expressions that are defined by finitely applying the above laws are regular expressions. The string set that is only defined by regular expressions is called a regular set. </a:t>
            </a:r>
            <a:endParaRPr lang="zh-CN" altLang="en-US" sz="2000" dirty="0"/>
          </a:p>
          <a:p>
            <a:r>
              <a:rPr lang="en-US" altLang="zh-CN" sz="2000" dirty="0"/>
              <a:t>Precedence of operators</a:t>
            </a:r>
            <a:r>
              <a:rPr lang="zh-CN" altLang="en-US" sz="2000" dirty="0"/>
              <a:t>：*，⋅，</a:t>
            </a:r>
            <a:r>
              <a:rPr lang="en-US" altLang="zh-CN" sz="2000" dirty="0"/>
              <a:t>|</a:t>
            </a:r>
          </a:p>
          <a:p>
            <a:endParaRPr lang="zh-CN" altLang="en-US" sz="2000" dirty="0"/>
          </a:p>
        </p:txBody>
      </p:sp>
      <p:graphicFrame>
        <p:nvGraphicFramePr>
          <p:cNvPr id="4" name="对象 3"/>
          <p:cNvGraphicFramePr>
            <a:graphicFrameLocks noChangeAspect="1"/>
          </p:cNvGraphicFramePr>
          <p:nvPr>
            <p:extLst/>
          </p:nvPr>
        </p:nvGraphicFramePr>
        <p:xfrm>
          <a:off x="7078866" y="3012228"/>
          <a:ext cx="1235321" cy="441186"/>
        </p:xfrm>
        <a:graphic>
          <a:graphicData uri="http://schemas.openxmlformats.org/presentationml/2006/ole">
            <mc:AlternateContent xmlns:mc="http://schemas.openxmlformats.org/markup-compatibility/2006">
              <mc:Choice xmlns:v="urn:schemas-microsoft-com:vml" Requires="v">
                <p:oleObj spid="_x0000_s1114" name="Equation" r:id="rId3" imgW="711000" imgH="253800" progId="Equation.DSMT4">
                  <p:embed/>
                </p:oleObj>
              </mc:Choice>
              <mc:Fallback>
                <p:oleObj name="Equation" r:id="rId3" imgW="711000" imgH="253800" progId="Equation.DSMT4">
                  <p:embed/>
                  <p:pic>
                    <p:nvPicPr>
                      <p:cNvPr id="0" name=""/>
                      <p:cNvPicPr/>
                      <p:nvPr/>
                    </p:nvPicPr>
                    <p:blipFill>
                      <a:blip r:embed="rId4"/>
                      <a:stretch>
                        <a:fillRect/>
                      </a:stretch>
                    </p:blipFill>
                    <p:spPr>
                      <a:xfrm>
                        <a:off x="7078866" y="3012228"/>
                        <a:ext cx="1235321" cy="441186"/>
                      </a:xfrm>
                      <a:prstGeom prst="rect">
                        <a:avLst/>
                      </a:prstGeom>
                    </p:spPr>
                  </p:pic>
                </p:oleObj>
              </mc:Fallback>
            </mc:AlternateContent>
          </a:graphicData>
        </a:graphic>
      </p:graphicFrame>
    </p:spTree>
    <p:extLst>
      <p:ext uri="{BB962C8B-B14F-4D97-AF65-F5344CB8AC3E}">
        <p14:creationId xmlns:p14="http://schemas.microsoft.com/office/powerpoint/2010/main" val="268772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3.2 Regular Expression, Regular Set - </a:t>
            </a:r>
            <a:r>
              <a:rPr lang="en-US" altLang="zh-CN" dirty="0"/>
              <a:t>Regular Expressions – Examples</a:t>
            </a:r>
            <a:endParaRPr lang="zh-CN" altLang="en-US" dirty="0"/>
          </a:p>
        </p:txBody>
      </p:sp>
      <p:sp>
        <p:nvSpPr>
          <p:cNvPr id="4" name="内容占位符 2"/>
          <p:cNvSpPr>
            <a:spLocks noGrp="1"/>
          </p:cNvSpPr>
          <p:nvPr>
            <p:ph idx="1"/>
          </p:nvPr>
        </p:nvSpPr>
        <p:spPr>
          <a:xfrm>
            <a:off x="828675" y="1600200"/>
            <a:ext cx="7486650" cy="4303450"/>
          </a:xfrm>
        </p:spPr>
        <p:txBody>
          <a:bodyPr>
            <a:normAutofit/>
          </a:bodyPr>
          <a:lstStyle/>
          <a:p>
            <a:r>
              <a:rPr lang="zh-CN" altLang="en-US" sz="2000" dirty="0">
                <a:latin typeface="Cambria Math"/>
              </a:rPr>
              <a:t>∑</a:t>
            </a:r>
            <a:r>
              <a:rPr lang="en-US" altLang="zh-CN" sz="2000" dirty="0">
                <a:latin typeface="Cambria Math"/>
              </a:rPr>
              <a:t>={a, b}</a:t>
            </a:r>
          </a:p>
          <a:p>
            <a:pPr marL="0" indent="0">
              <a:buNone/>
            </a:pPr>
            <a:r>
              <a:rPr lang="en-US" altLang="zh-CN" sz="2000" dirty="0">
                <a:latin typeface="Cambria Math"/>
              </a:rPr>
              <a:t> 1.  </a:t>
            </a:r>
            <a:r>
              <a:rPr lang="en-US" altLang="zh-CN" sz="2000" dirty="0" err="1">
                <a:latin typeface="Cambria Math"/>
              </a:rPr>
              <a:t>ba</a:t>
            </a:r>
            <a:r>
              <a:rPr lang="en-US" altLang="zh-CN" sz="2000" dirty="0">
                <a:latin typeface="Cambria Math"/>
              </a:rPr>
              <a:t>*                   </a:t>
            </a:r>
            <a:r>
              <a:rPr lang="zh-CN" altLang="en-US" sz="2000" dirty="0">
                <a:latin typeface="Cambria Math"/>
              </a:rPr>
              <a:t> </a:t>
            </a:r>
            <a:r>
              <a:rPr lang="en-US" altLang="zh-CN" sz="2000" dirty="0">
                <a:latin typeface="Cambria Math"/>
              </a:rPr>
              <a:t>strings</a:t>
            </a:r>
            <a:r>
              <a:rPr lang="zh-CN" altLang="en-US" sz="2000" dirty="0">
                <a:latin typeface="Cambria Math"/>
              </a:rPr>
              <a:t> </a:t>
            </a:r>
            <a:r>
              <a:rPr lang="en-US" altLang="zh-CN" sz="2000" dirty="0">
                <a:latin typeface="Cambria Math"/>
              </a:rPr>
              <a:t>starting with b followed by zero or more a</a:t>
            </a:r>
          </a:p>
          <a:p>
            <a:pPr marL="0" indent="0">
              <a:buNone/>
            </a:pPr>
            <a:r>
              <a:rPr lang="en-US" altLang="zh-CN" sz="2000" dirty="0">
                <a:latin typeface="Cambria Math"/>
              </a:rPr>
              <a:t> 2. a(</a:t>
            </a:r>
            <a:r>
              <a:rPr lang="en-US" altLang="zh-CN" sz="2000" dirty="0" err="1">
                <a:latin typeface="Cambria Math"/>
              </a:rPr>
              <a:t>a|b</a:t>
            </a:r>
            <a:r>
              <a:rPr lang="en-US" altLang="zh-CN" sz="2000" dirty="0">
                <a:latin typeface="Cambria Math"/>
              </a:rPr>
              <a:t>)*              strings starting with a</a:t>
            </a:r>
          </a:p>
          <a:p>
            <a:pPr marL="0" indent="0">
              <a:buNone/>
            </a:pPr>
            <a:r>
              <a:rPr lang="en-US" altLang="zh-CN" sz="2000" dirty="0">
                <a:latin typeface="Cambria Math"/>
              </a:rPr>
              <a:t> 3. (</a:t>
            </a:r>
            <a:r>
              <a:rPr lang="en-US" altLang="zh-CN" sz="2000" dirty="0" err="1">
                <a:latin typeface="Cambria Math"/>
              </a:rPr>
              <a:t>a|b</a:t>
            </a:r>
            <a:r>
              <a:rPr lang="en-US" altLang="zh-CN" sz="2000" dirty="0">
                <a:latin typeface="Cambria Math"/>
              </a:rPr>
              <a:t>)*(</a:t>
            </a:r>
            <a:r>
              <a:rPr lang="en-US" altLang="zh-CN" sz="2000" dirty="0" err="1">
                <a:latin typeface="Cambria Math"/>
              </a:rPr>
              <a:t>aa|bb</a:t>
            </a:r>
            <a:r>
              <a:rPr lang="en-US" altLang="zh-CN" sz="2000" dirty="0">
                <a:latin typeface="Cambria Math"/>
              </a:rPr>
              <a:t>)(</a:t>
            </a:r>
            <a:r>
              <a:rPr lang="en-US" altLang="zh-CN" sz="2000" dirty="0" err="1">
                <a:latin typeface="Cambria Math"/>
              </a:rPr>
              <a:t>a|b</a:t>
            </a:r>
            <a:r>
              <a:rPr lang="en-US" altLang="zh-CN" sz="2000" dirty="0">
                <a:latin typeface="Cambria Math"/>
              </a:rPr>
              <a:t>)*     strings containing two consecutive a (or b)</a:t>
            </a:r>
          </a:p>
          <a:p>
            <a:pPr marL="0" indent="0">
              <a:buNone/>
            </a:pPr>
            <a:r>
              <a:rPr lang="en-US" altLang="zh-CN" sz="2000" dirty="0">
                <a:latin typeface="Cambria Math"/>
              </a:rPr>
              <a:t>4. (</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r>
              <a:rPr lang="en-US" altLang="zh-CN" sz="2000" dirty="0" err="1">
                <a:latin typeface="Cambria Math"/>
              </a:rPr>
              <a:t>aa|bb</a:t>
            </a:r>
            <a:r>
              <a:rPr lang="en-US" altLang="zh-CN" sz="2000" dirty="0">
                <a:latin typeface="Cambria Math"/>
              </a:rPr>
              <a:t>)*)*</a:t>
            </a:r>
          </a:p>
          <a:p>
            <a:pPr marL="0" indent="0">
              <a:buNone/>
            </a:pPr>
            <a:r>
              <a:rPr lang="en-US" altLang="zh-CN" sz="2000" dirty="0">
                <a:latin typeface="Cambria Math"/>
              </a:rPr>
              <a:t>5. (</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p>
          <a:p>
            <a:pPr marL="0" indent="0">
              <a:buNone/>
            </a:pPr>
            <a:r>
              <a:rPr lang="en-US" altLang="zh-CN" sz="2000" dirty="0">
                <a:latin typeface="Cambria Math"/>
              </a:rPr>
              <a:t>Languages defined by 4 and 5 are strings that contain even numbers of a and even numbers of b.</a:t>
            </a:r>
          </a:p>
        </p:txBody>
      </p:sp>
    </p:spTree>
    <p:extLst>
      <p:ext uri="{BB962C8B-B14F-4D97-AF65-F5344CB8AC3E}">
        <p14:creationId xmlns:p14="http://schemas.microsoft.com/office/powerpoint/2010/main" val="368970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3.2 Regular Expression, Regular Set - Characteristics</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62" y="1650544"/>
            <a:ext cx="7264125" cy="3191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992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a:t>
            </a:r>
            <a:r>
              <a:rPr lang="en-US" altLang="zh-CN" sz="2400" dirty="0"/>
              <a:t>Regular Definition</a:t>
            </a:r>
            <a:endParaRPr lang="zh-CN" altLang="en-US" dirty="0"/>
          </a:p>
        </p:txBody>
      </p:sp>
      <p:sp>
        <p:nvSpPr>
          <p:cNvPr id="3" name="内容占位符 2"/>
          <p:cNvSpPr>
            <a:spLocks noGrp="1"/>
          </p:cNvSpPr>
          <p:nvPr>
            <p:ph idx="1"/>
          </p:nvPr>
        </p:nvSpPr>
        <p:spPr/>
        <p:txBody>
          <a:bodyPr>
            <a:normAutofit/>
          </a:bodyPr>
          <a:lstStyle/>
          <a:p>
            <a:r>
              <a:rPr lang="en-US" altLang="zh-CN" sz="2000" dirty="0"/>
              <a:t>For notational convenience, we may wish to give names to certain regular expressions and use those names in subsequent expressions, as if the names were themselves symbols. If         is an alphabet of basic symbols, then a </a:t>
            </a:r>
            <a:r>
              <a:rPr lang="en-US" altLang="zh-CN" sz="2000" b="1" dirty="0">
                <a:solidFill>
                  <a:srgbClr val="7030A0"/>
                </a:solidFill>
              </a:rPr>
              <a:t>regular definition</a:t>
            </a:r>
            <a:r>
              <a:rPr lang="en-US" altLang="zh-CN" sz="2000" dirty="0"/>
              <a:t> is a sequence of definitions of the form:</a:t>
            </a:r>
          </a:p>
          <a:p>
            <a:endParaRPr lang="en-US" altLang="zh-CN" sz="2000" dirty="0"/>
          </a:p>
          <a:p>
            <a:endParaRPr lang="en-US" altLang="zh-CN" sz="2000" dirty="0"/>
          </a:p>
          <a:p>
            <a:endParaRPr lang="en-US" altLang="zh-CN" sz="2000" dirty="0"/>
          </a:p>
          <a:p>
            <a:endParaRPr lang="en-US" altLang="zh-CN" sz="2000" dirty="0"/>
          </a:p>
          <a:p>
            <a:pPr marL="0" indent="0">
              <a:buNone/>
            </a:pPr>
            <a:r>
              <a:rPr lang="en-US" altLang="zh-CN" sz="2000" dirty="0"/>
              <a:t>Where (1) each      is a new symbol, not in      and not the same as any other of the </a:t>
            </a:r>
            <a:r>
              <a:rPr lang="en-US" altLang="zh-CN" sz="2000" i="1" dirty="0"/>
              <a:t>d’s</a:t>
            </a:r>
            <a:r>
              <a:rPr lang="en-US" altLang="zh-CN" sz="2000" dirty="0"/>
              <a:t>, and</a:t>
            </a:r>
          </a:p>
          <a:p>
            <a:pPr marL="0" indent="0">
              <a:buNone/>
            </a:pPr>
            <a:r>
              <a:rPr lang="en-US" altLang="zh-CN" sz="2000" dirty="0"/>
              <a:t>(2) Each     is a regular expression over the alphabet </a:t>
            </a: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2707356020"/>
              </p:ext>
            </p:extLst>
          </p:nvPr>
        </p:nvGraphicFramePr>
        <p:xfrm>
          <a:off x="2407227" y="2342428"/>
          <a:ext cx="377536" cy="453043"/>
        </p:xfrm>
        <a:graphic>
          <a:graphicData uri="http://schemas.openxmlformats.org/presentationml/2006/ole">
            <mc:AlternateContent xmlns:mc="http://schemas.openxmlformats.org/markup-compatibility/2006">
              <mc:Choice xmlns:v="urn:schemas-microsoft-com:vml" Requires="v">
                <p:oleObj spid="_x0000_s2471" name="Equation" r:id="rId3" imgW="126720" imgH="152280" progId="Equation.DSMT4">
                  <p:embed/>
                </p:oleObj>
              </mc:Choice>
              <mc:Fallback>
                <p:oleObj name="Equation" r:id="rId3" imgW="126720" imgH="152280" progId="Equation.DSMT4">
                  <p:embed/>
                  <p:pic>
                    <p:nvPicPr>
                      <p:cNvPr id="0" name=""/>
                      <p:cNvPicPr/>
                      <p:nvPr/>
                    </p:nvPicPr>
                    <p:blipFill>
                      <a:blip r:embed="rId4"/>
                      <a:stretch>
                        <a:fillRect/>
                      </a:stretch>
                    </p:blipFill>
                    <p:spPr>
                      <a:xfrm>
                        <a:off x="2407227" y="2342428"/>
                        <a:ext cx="377536" cy="45304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784763" y="3222509"/>
            <a:ext cx="3267739" cy="1432684"/>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1615540810"/>
              </p:ext>
            </p:extLst>
          </p:nvPr>
        </p:nvGraphicFramePr>
        <p:xfrm>
          <a:off x="5947063" y="4855709"/>
          <a:ext cx="377536" cy="453043"/>
        </p:xfrm>
        <a:graphic>
          <a:graphicData uri="http://schemas.openxmlformats.org/presentationml/2006/ole">
            <mc:AlternateContent xmlns:mc="http://schemas.openxmlformats.org/markup-compatibility/2006">
              <mc:Choice xmlns:v="urn:schemas-microsoft-com:vml" Requires="v">
                <p:oleObj spid="_x0000_s2472" name="Equation" r:id="rId6" imgW="126720" imgH="152280" progId="Equation.DSMT4">
                  <p:embed/>
                </p:oleObj>
              </mc:Choice>
              <mc:Fallback>
                <p:oleObj name="Equation" r:id="rId6" imgW="126720" imgH="152280" progId="Equation.DSMT4">
                  <p:embed/>
                  <p:pic>
                    <p:nvPicPr>
                      <p:cNvPr id="0" name=""/>
                      <p:cNvPicPr/>
                      <p:nvPr/>
                    </p:nvPicPr>
                    <p:blipFill>
                      <a:blip r:embed="rId7"/>
                      <a:stretch>
                        <a:fillRect/>
                      </a:stretch>
                    </p:blipFill>
                    <p:spPr>
                      <a:xfrm>
                        <a:off x="5947063" y="4855709"/>
                        <a:ext cx="377536" cy="45304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81693725"/>
              </p:ext>
            </p:extLst>
          </p:nvPr>
        </p:nvGraphicFramePr>
        <p:xfrm>
          <a:off x="2722417" y="4886882"/>
          <a:ext cx="376237" cy="527050"/>
        </p:xfrm>
        <a:graphic>
          <a:graphicData uri="http://schemas.openxmlformats.org/presentationml/2006/ole">
            <mc:AlternateContent xmlns:mc="http://schemas.openxmlformats.org/markup-compatibility/2006">
              <mc:Choice xmlns:v="urn:schemas-microsoft-com:vml" Requires="v">
                <p:oleObj spid="_x0000_s2473" name="Equation" r:id="rId8" imgW="126720" imgH="177480" progId="Equation.DSMT4">
                  <p:embed/>
                </p:oleObj>
              </mc:Choice>
              <mc:Fallback>
                <p:oleObj name="Equation" r:id="rId8" imgW="126720" imgH="177480" progId="Equation.DSMT4">
                  <p:embed/>
                  <p:pic>
                    <p:nvPicPr>
                      <p:cNvPr id="0" name=""/>
                      <p:cNvPicPr/>
                      <p:nvPr/>
                    </p:nvPicPr>
                    <p:blipFill>
                      <a:blip r:embed="rId9"/>
                      <a:stretch>
                        <a:fillRect/>
                      </a:stretch>
                    </p:blipFill>
                    <p:spPr>
                      <a:xfrm>
                        <a:off x="2722417" y="4886882"/>
                        <a:ext cx="376237" cy="5270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29245287"/>
              </p:ext>
            </p:extLst>
          </p:nvPr>
        </p:nvGraphicFramePr>
        <p:xfrm>
          <a:off x="1801813" y="5568950"/>
          <a:ext cx="300037" cy="527050"/>
        </p:xfrm>
        <a:graphic>
          <a:graphicData uri="http://schemas.openxmlformats.org/presentationml/2006/ole">
            <mc:AlternateContent xmlns:mc="http://schemas.openxmlformats.org/markup-compatibility/2006">
              <mc:Choice xmlns:v="urn:schemas-microsoft-com:vml" Requires="v">
                <p:oleObj spid="_x0000_s2474" name="Equation" r:id="rId10" imgW="101520" imgH="177480" progId="Equation.DSMT4">
                  <p:embed/>
                </p:oleObj>
              </mc:Choice>
              <mc:Fallback>
                <p:oleObj name="Equation" r:id="rId10" imgW="101520" imgH="177480" progId="Equation.DSMT4">
                  <p:embed/>
                  <p:pic>
                    <p:nvPicPr>
                      <p:cNvPr id="0" name=""/>
                      <p:cNvPicPr/>
                      <p:nvPr/>
                    </p:nvPicPr>
                    <p:blipFill>
                      <a:blip r:embed="rId11"/>
                      <a:stretch>
                        <a:fillRect/>
                      </a:stretch>
                    </p:blipFill>
                    <p:spPr>
                      <a:xfrm>
                        <a:off x="1801813" y="5568950"/>
                        <a:ext cx="300037" cy="5270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71521283"/>
              </p:ext>
            </p:extLst>
          </p:nvPr>
        </p:nvGraphicFramePr>
        <p:xfrm>
          <a:off x="3981449" y="6008933"/>
          <a:ext cx="2343150" cy="527050"/>
        </p:xfrm>
        <a:graphic>
          <a:graphicData uri="http://schemas.openxmlformats.org/presentationml/2006/ole">
            <mc:AlternateContent xmlns:mc="http://schemas.openxmlformats.org/markup-compatibility/2006">
              <mc:Choice xmlns:v="urn:schemas-microsoft-com:vml" Requires="v">
                <p:oleObj spid="_x0000_s2475" name="Equation" r:id="rId12" imgW="787320" imgH="177480" progId="Equation.DSMT4">
                  <p:embed/>
                </p:oleObj>
              </mc:Choice>
              <mc:Fallback>
                <p:oleObj name="Equation" r:id="rId12" imgW="787320" imgH="177480" progId="Equation.DSMT4">
                  <p:embed/>
                  <p:pic>
                    <p:nvPicPr>
                      <p:cNvPr id="0" name=""/>
                      <p:cNvPicPr/>
                      <p:nvPr/>
                    </p:nvPicPr>
                    <p:blipFill>
                      <a:blip r:embed="rId13"/>
                      <a:stretch>
                        <a:fillRect/>
                      </a:stretch>
                    </p:blipFill>
                    <p:spPr>
                      <a:xfrm>
                        <a:off x="3981449" y="6008933"/>
                        <a:ext cx="2343150" cy="527050"/>
                      </a:xfrm>
                      <a:prstGeom prst="rect">
                        <a:avLst/>
                      </a:prstGeom>
                    </p:spPr>
                  </p:pic>
                </p:oleObj>
              </mc:Fallback>
            </mc:AlternateContent>
          </a:graphicData>
        </a:graphic>
      </p:graphicFrame>
    </p:spTree>
    <p:extLst>
      <p:ext uri="{BB962C8B-B14F-4D97-AF65-F5344CB8AC3E}">
        <p14:creationId xmlns:p14="http://schemas.microsoft.com/office/powerpoint/2010/main" val="22949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a:t>
            </a:r>
            <a:r>
              <a:rPr lang="en-US" altLang="zh-CN" sz="2400" dirty="0"/>
              <a:t>Regular Definition Example</a:t>
            </a:r>
            <a:endParaRPr lang="zh-CN" altLang="en-US" dirty="0"/>
          </a:p>
        </p:txBody>
      </p:sp>
      <p:sp>
        <p:nvSpPr>
          <p:cNvPr id="4" name="内容占位符 4"/>
          <p:cNvSpPr>
            <a:spLocks noGrp="1"/>
          </p:cNvSpPr>
          <p:nvPr>
            <p:ph sz="half" idx="1"/>
          </p:nvPr>
        </p:nvSpPr>
        <p:spPr>
          <a:xfrm>
            <a:off x="828675" y="1600202"/>
            <a:ext cx="3686175" cy="473528"/>
          </a:xfrm>
        </p:spPr>
        <p:txBody>
          <a:bodyPr/>
          <a:lstStyle/>
          <a:p>
            <a:r>
              <a:rPr lang="en-US" altLang="zh-CN" dirty="0"/>
              <a:t>Identifies in C programming language </a:t>
            </a:r>
            <a:endParaRPr lang="zh-CN" altLang="en-US" dirty="0"/>
          </a:p>
        </p:txBody>
      </p:sp>
      <p:sp>
        <p:nvSpPr>
          <p:cNvPr id="5" name="内容占位符 5"/>
          <p:cNvSpPr txBox="1">
            <a:spLocks/>
          </p:cNvSpPr>
          <p:nvPr/>
        </p:nvSpPr>
        <p:spPr>
          <a:xfrm>
            <a:off x="889907" y="3641272"/>
            <a:ext cx="6342166" cy="604157"/>
          </a:xfrm>
          <a:prstGeom prst="rect">
            <a:avLst/>
          </a:prstGeom>
        </p:spPr>
        <p:txBody>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dirty="0"/>
              <a:t>Unsigned number (integer or float) in C programming language</a:t>
            </a:r>
            <a:endParaRPr lang="zh-CN" altLang="en-US" dirty="0"/>
          </a:p>
        </p:txBody>
      </p:sp>
      <p:sp>
        <p:nvSpPr>
          <p:cNvPr id="6" name="内容占位符 2"/>
          <p:cNvSpPr txBox="1">
            <a:spLocks/>
          </p:cNvSpPr>
          <p:nvPr/>
        </p:nvSpPr>
        <p:spPr>
          <a:xfrm>
            <a:off x="1095374" y="2193472"/>
            <a:ext cx="5321754" cy="1219200"/>
          </a:xfrm>
          <a:prstGeom prst="rect">
            <a:avLst/>
          </a:prstGeom>
        </p:spPr>
        <p:style>
          <a:lnRef idx="1">
            <a:schemeClr val="accent6"/>
          </a:lnRef>
          <a:fillRef idx="2">
            <a:schemeClr val="accent6"/>
          </a:fillRef>
          <a:effectRef idx="1">
            <a:schemeClr val="accent6"/>
          </a:effectRef>
          <a:fontRef idx="minor">
            <a:schemeClr val="dk1"/>
          </a:fontRef>
        </p:style>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None/>
            </a:pPr>
            <a:r>
              <a:rPr lang="en-US" altLang="zh-CN" i="1" dirty="0">
                <a:latin typeface="Times New Roman" panose="02020603050405020304" pitchFamily="18" charset="0"/>
                <a:cs typeface="Times New Roman" panose="02020603050405020304" pitchFamily="18" charset="0"/>
              </a:rPr>
              <a:t>letter_ </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Courier" pitchFamily="49" charset="0"/>
                <a:ea typeface="Cambria Math"/>
                <a:cs typeface="Courier New" panose="02070309020205020404" pitchFamily="49" charset="0"/>
              </a:rPr>
              <a:t>A|B|...|</a:t>
            </a:r>
            <a:r>
              <a:rPr lang="en-US" altLang="zh-CN" dirty="0" err="1">
                <a:latin typeface="Courier" pitchFamily="49" charset="0"/>
                <a:ea typeface="Cambria Math"/>
                <a:cs typeface="Courier New" panose="02070309020205020404" pitchFamily="49" charset="0"/>
              </a:rPr>
              <a:t>Z|a|b</a:t>
            </a:r>
            <a:r>
              <a:rPr lang="en-US" altLang="zh-CN" dirty="0">
                <a:latin typeface="Courier" pitchFamily="49" charset="0"/>
                <a:ea typeface="Cambria Math"/>
                <a:cs typeface="Courier New" panose="02070309020205020404" pitchFamily="49" charset="0"/>
              </a:rPr>
              <a:t>|...|z|_</a:t>
            </a:r>
          </a:p>
          <a:p>
            <a:pPr marL="0" indent="0">
              <a:lnSpc>
                <a:spcPct val="120000"/>
              </a:lnSpc>
              <a:spcBef>
                <a:spcPts val="0"/>
              </a:spcBef>
              <a:buNone/>
            </a:pPr>
            <a:r>
              <a:rPr lang="en-US" altLang="en-US" i="1" dirty="0">
                <a:latin typeface="Times New Roman" panose="02020603050405020304" pitchFamily="18" charset="0"/>
                <a:ea typeface="Cambria Math"/>
                <a:cs typeface="Times New Roman" panose="02020603050405020304" pitchFamily="18" charset="0"/>
              </a:rPr>
              <a:t>digit</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Courier" pitchFamily="49" charset="0"/>
                <a:ea typeface="Cambria Math"/>
                <a:cs typeface="Arial" panose="020B0604020202020204" pitchFamily="34" charset="0"/>
              </a:rPr>
              <a:t>0|1|...|9</a:t>
            </a:r>
          </a:p>
          <a:p>
            <a:pPr marL="0" indent="0">
              <a:lnSpc>
                <a:spcPct val="120000"/>
              </a:lnSpc>
              <a:spcBef>
                <a:spcPts val="0"/>
              </a:spcBef>
              <a:buNone/>
            </a:pPr>
            <a:r>
              <a:rPr lang="en-US" altLang="en-US" i="1" dirty="0">
                <a:latin typeface="Times New Roman" panose="02020603050405020304" pitchFamily="18" charset="0"/>
                <a:ea typeface="Cambria Math"/>
                <a:cs typeface="Times New Roman" panose="02020603050405020304" pitchFamily="18" charset="0"/>
              </a:rPr>
              <a:t>id</a:t>
            </a:r>
            <a:r>
              <a:rPr lang="en-US" altLang="zh-CN" i="1" dirty="0">
                <a:latin typeface="Times New Roman" panose="02020603050405020304" pitchFamily="18" charset="0"/>
                <a:ea typeface="Cambria Math"/>
                <a:cs typeface="Times New Roman" panose="02020603050405020304" pitchFamily="18" charset="0"/>
              </a:rPr>
              <a:t> → letter_(</a:t>
            </a:r>
            <a:r>
              <a:rPr lang="en-US" altLang="zh-CN" i="1" dirty="0" err="1">
                <a:latin typeface="Times New Roman" panose="02020603050405020304" pitchFamily="18" charset="0"/>
                <a:ea typeface="Cambria Math"/>
                <a:cs typeface="Times New Roman" panose="02020603050405020304" pitchFamily="18" charset="0"/>
              </a:rPr>
              <a:t>letter_|digit</a:t>
            </a:r>
            <a:r>
              <a:rPr lang="en-US" altLang="zh-CN" i="1" dirty="0">
                <a:latin typeface="Times New Roman" panose="02020603050405020304" pitchFamily="18" charset="0"/>
                <a:ea typeface="Cambria Math"/>
                <a:cs typeface="Times New Roman" panose="02020603050405020304" pitchFamily="18" charset="0"/>
              </a:rPr>
              <a:t>)*</a:t>
            </a:r>
            <a:endParaRPr lang="en-US" altLang="en-US" dirty="0">
              <a:latin typeface="Arial" panose="020B0604020202020204" pitchFamily="34" charset="0"/>
              <a:cs typeface="Arial" panose="020B0604020202020204" pitchFamily="34" charset="0"/>
            </a:endParaRPr>
          </a:p>
        </p:txBody>
      </p:sp>
      <p:sp>
        <p:nvSpPr>
          <p:cNvPr id="7" name="内容占位符 2"/>
          <p:cNvSpPr txBox="1">
            <a:spLocks/>
          </p:cNvSpPr>
          <p:nvPr/>
        </p:nvSpPr>
        <p:spPr>
          <a:xfrm>
            <a:off x="1095374" y="4076700"/>
            <a:ext cx="6219826" cy="1883229"/>
          </a:xfrm>
          <a:prstGeom prst="rect">
            <a:avLst/>
          </a:prstGeom>
        </p:spPr>
        <p:style>
          <a:lnRef idx="1">
            <a:schemeClr val="accent6"/>
          </a:lnRef>
          <a:fillRef idx="2">
            <a:schemeClr val="accent6"/>
          </a:fillRef>
          <a:effectRef idx="1">
            <a:schemeClr val="accent6"/>
          </a:effectRef>
          <a:fontRef idx="minor">
            <a:schemeClr val="dk1"/>
          </a:fontRef>
        </p:style>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None/>
            </a:pPr>
            <a:r>
              <a:rPr lang="en-US" altLang="en-US" i="1" dirty="0">
                <a:latin typeface="Times New Roman" panose="02020603050405020304" pitchFamily="18" charset="0"/>
                <a:ea typeface="Cambria Math"/>
                <a:cs typeface="Times New Roman" panose="02020603050405020304" pitchFamily="18" charset="0"/>
              </a:rPr>
              <a:t>digit</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Courier" pitchFamily="49" charset="0"/>
                <a:ea typeface="Cambria Math"/>
                <a:cs typeface="Arial" panose="020B0604020202020204" pitchFamily="34" charset="0"/>
              </a:rPr>
              <a:t>0|1|...|9</a:t>
            </a:r>
          </a:p>
          <a:p>
            <a:pPr marL="0" indent="0">
              <a:lnSpc>
                <a:spcPct val="120000"/>
              </a:lnSpc>
              <a:spcBef>
                <a:spcPts val="0"/>
              </a:spcBef>
              <a:buNone/>
            </a:pPr>
            <a:r>
              <a:rPr lang="en-US" altLang="zh-CN" i="1" dirty="0">
                <a:latin typeface="Times New Roman" panose="02020603050405020304" pitchFamily="18" charset="0"/>
                <a:cs typeface="Times New Roman" panose="02020603050405020304" pitchFamily="18" charset="0"/>
              </a:rPr>
              <a:t>digits </a:t>
            </a:r>
            <a:r>
              <a:rPr lang="en-US" altLang="zh-CN" i="1" dirty="0">
                <a:latin typeface="Times New Roman" panose="02020603050405020304" pitchFamily="18" charset="0"/>
                <a:ea typeface="Cambria Math"/>
                <a:cs typeface="Times New Roman" panose="02020603050405020304" pitchFamily="18" charset="0"/>
              </a:rPr>
              <a:t>→  digit digit*</a:t>
            </a:r>
          </a:p>
          <a:p>
            <a:pPr marL="0" indent="0">
              <a:lnSpc>
                <a:spcPct val="120000"/>
              </a:lnSpc>
              <a:spcBef>
                <a:spcPts val="0"/>
              </a:spcBef>
              <a:buNone/>
            </a:pPr>
            <a:r>
              <a:rPr lang="en-US" altLang="zh-CN" i="1" dirty="0" err="1">
                <a:latin typeface="Times New Roman" panose="02020603050405020304" pitchFamily="18" charset="0"/>
                <a:ea typeface="Cambria Math"/>
                <a:cs typeface="Times New Roman" panose="02020603050405020304" pitchFamily="18" charset="0"/>
              </a:rPr>
              <a:t>optionalFraction</a:t>
            </a:r>
            <a:r>
              <a:rPr lang="en-US" altLang="zh-CN" i="1" dirty="0">
                <a:latin typeface="Times New Roman" panose="02020603050405020304" pitchFamily="18" charset="0"/>
                <a:ea typeface="Cambria Math"/>
                <a:cs typeface="Times New Roman" panose="02020603050405020304" pitchFamily="18" charset="0"/>
              </a:rPr>
              <a:t>  → </a:t>
            </a:r>
            <a:r>
              <a:rPr lang="en-US" altLang="zh-CN" i="1" dirty="0">
                <a:latin typeface="Courier" pitchFamily="49" charset="0"/>
                <a:ea typeface="Cambria Math"/>
                <a:cs typeface="Times New Roman" panose="02020603050405020304" pitchFamily="18" charset="0"/>
              </a:rPr>
              <a:t>.</a:t>
            </a:r>
            <a:r>
              <a:rPr lang="en-US" altLang="zh-CN" i="1" dirty="0">
                <a:latin typeface="Times New Roman" panose="02020603050405020304" pitchFamily="18" charset="0"/>
                <a:ea typeface="Cambria Math"/>
                <a:cs typeface="Times New Roman" panose="02020603050405020304" pitchFamily="18" charset="0"/>
              </a:rPr>
              <a:t>digits | </a:t>
            </a:r>
            <a:r>
              <a:rPr lang="el-GR" altLang="zh-CN" dirty="0">
                <a:latin typeface="Times New Roman" panose="02020603050405020304" pitchFamily="18" charset="0"/>
                <a:ea typeface="Cambria Math"/>
                <a:cs typeface="Times New Roman" panose="02020603050405020304" pitchFamily="18" charset="0"/>
              </a:rPr>
              <a:t>ε</a:t>
            </a:r>
            <a:endParaRPr lang="en-US" altLang="zh-CN" i="1" dirty="0">
              <a:latin typeface="Times New Roman" panose="02020603050405020304" pitchFamily="18" charset="0"/>
              <a:ea typeface="Cambria Math"/>
              <a:cs typeface="Times New Roman" panose="02020603050405020304" pitchFamily="18" charset="0"/>
            </a:endParaRPr>
          </a:p>
          <a:p>
            <a:pPr marL="0" indent="0">
              <a:lnSpc>
                <a:spcPct val="120000"/>
              </a:lnSpc>
              <a:spcBef>
                <a:spcPts val="0"/>
              </a:spcBef>
              <a:buNone/>
            </a:pPr>
            <a:r>
              <a:rPr lang="en-US" altLang="en-US" i="1" dirty="0" err="1">
                <a:latin typeface="Times New Roman" panose="02020603050405020304" pitchFamily="18" charset="0"/>
                <a:ea typeface="Cambria Math"/>
                <a:cs typeface="Times New Roman" panose="02020603050405020304" pitchFamily="18" charset="0"/>
              </a:rPr>
              <a:t>optionalExponent</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a:t>
            </a:r>
            <a:r>
              <a:rPr lang="en-US" altLang="zh-CN" dirty="0">
                <a:latin typeface="Courier" pitchFamily="49" charset="0"/>
                <a:ea typeface="Cambria Math"/>
                <a:cs typeface="Times New Roman" panose="02020603050405020304" pitchFamily="18" charset="0"/>
              </a:rPr>
              <a:t>E</a:t>
            </a:r>
            <a:r>
              <a:rPr lang="en-US" altLang="zh-CN" dirty="0">
                <a:latin typeface="Times New Roman" panose="02020603050405020304" pitchFamily="18" charset="0"/>
                <a:ea typeface="Cambria Math"/>
                <a:cs typeface="Times New Roman" panose="02020603050405020304" pitchFamily="18" charset="0"/>
              </a:rPr>
              <a:t>(</a:t>
            </a:r>
            <a:r>
              <a:rPr lang="en-US" altLang="zh-CN" dirty="0">
                <a:latin typeface="Courier" pitchFamily="49" charset="0"/>
                <a:ea typeface="Cambria Math"/>
                <a:cs typeface="Times New Roman" panose="02020603050405020304" pitchFamily="18" charset="0"/>
              </a:rPr>
              <a:t>+</a:t>
            </a:r>
            <a:r>
              <a:rPr lang="en-US" altLang="zh-CN" dirty="0">
                <a:latin typeface="Times New Roman" panose="02020603050405020304" pitchFamily="18" charset="0"/>
                <a:ea typeface="Cambria Math"/>
                <a:cs typeface="Times New Roman" panose="02020603050405020304" pitchFamily="18" charset="0"/>
              </a:rPr>
              <a:t>|</a:t>
            </a:r>
            <a:r>
              <a:rPr lang="en-US" altLang="zh-CN" dirty="0">
                <a:latin typeface="Courier" pitchFamily="49" charset="0"/>
                <a:ea typeface="Cambria Math"/>
                <a:cs typeface="Times New Roman" panose="02020603050405020304" pitchFamily="18" charset="0"/>
              </a:rPr>
              <a:t>-</a:t>
            </a:r>
            <a:r>
              <a:rPr lang="en-US" altLang="zh-CN" dirty="0">
                <a:latin typeface="Times New Roman" panose="02020603050405020304" pitchFamily="18" charset="0"/>
                <a:ea typeface="Cambria Math"/>
                <a:cs typeface="Times New Roman" panose="02020603050405020304" pitchFamily="18" charset="0"/>
              </a:rPr>
              <a:t>|</a:t>
            </a:r>
            <a:r>
              <a:rPr lang="el-GR" altLang="zh-CN" dirty="0">
                <a:latin typeface="Cambria Math"/>
                <a:ea typeface="Cambria Math"/>
              </a:rPr>
              <a:t> ε</a:t>
            </a:r>
            <a:r>
              <a:rPr lang="en-US" altLang="zh-CN" dirty="0">
                <a:latin typeface="Times New Roman" panose="02020603050405020304" pitchFamily="18" charset="0"/>
                <a:ea typeface="Cambria Math"/>
                <a:cs typeface="Times New Roman" panose="02020603050405020304" pitchFamily="18" charset="0"/>
              </a:rPr>
              <a:t>)</a:t>
            </a:r>
            <a:r>
              <a:rPr lang="en-US" altLang="zh-CN" i="1" dirty="0">
                <a:latin typeface="Times New Roman" panose="02020603050405020304" pitchFamily="18" charset="0"/>
                <a:ea typeface="Cambria Math"/>
                <a:cs typeface="Times New Roman" panose="02020603050405020304" pitchFamily="18" charset="0"/>
              </a:rPr>
              <a:t> digits</a:t>
            </a:r>
            <a:r>
              <a:rPr lang="en-US" altLang="zh-CN" dirty="0">
                <a:latin typeface="Times New Roman" panose="02020603050405020304" pitchFamily="18" charset="0"/>
                <a:ea typeface="Cambria Math"/>
                <a:cs typeface="Times New Roman" panose="02020603050405020304" pitchFamily="18" charset="0"/>
              </a:rPr>
              <a:t> )|</a:t>
            </a:r>
            <a:r>
              <a:rPr lang="el-GR" altLang="zh-CN" dirty="0">
                <a:latin typeface="Cambria Math"/>
                <a:ea typeface="Cambria Math"/>
              </a:rPr>
              <a:t> </a:t>
            </a:r>
            <a:r>
              <a:rPr lang="el-GR" altLang="zh-CN" dirty="0">
                <a:latin typeface="Times New Roman" panose="02020603050405020304" pitchFamily="18" charset="0"/>
                <a:ea typeface="Cambria Math"/>
                <a:cs typeface="Times New Roman" panose="02020603050405020304" pitchFamily="18" charset="0"/>
              </a:rPr>
              <a:t>ε</a:t>
            </a:r>
            <a:endParaRPr lang="en-US" altLang="zh-CN" dirty="0">
              <a:latin typeface="Times New Roman" panose="02020603050405020304" pitchFamily="18" charset="0"/>
              <a:ea typeface="Cambria Math"/>
              <a:cs typeface="Times New Roman" panose="02020603050405020304" pitchFamily="18" charset="0"/>
            </a:endParaRPr>
          </a:p>
          <a:p>
            <a:pPr marL="0" indent="0">
              <a:lnSpc>
                <a:spcPct val="120000"/>
              </a:lnSpc>
              <a:spcBef>
                <a:spcPts val="0"/>
              </a:spcBef>
              <a:buNone/>
            </a:pPr>
            <a:r>
              <a:rPr lang="en-US" altLang="zh-CN" i="1" dirty="0">
                <a:latin typeface="Times New Roman" panose="02020603050405020304" pitchFamily="18" charset="0"/>
                <a:ea typeface="Cambria Math"/>
                <a:cs typeface="Times New Roman" panose="02020603050405020304" pitchFamily="18" charset="0"/>
              </a:rPr>
              <a:t>number → digits </a:t>
            </a:r>
            <a:r>
              <a:rPr lang="en-US" altLang="zh-CN" i="1" dirty="0" err="1">
                <a:latin typeface="Times New Roman" panose="02020603050405020304" pitchFamily="18" charset="0"/>
                <a:ea typeface="Cambria Math"/>
                <a:cs typeface="Times New Roman" panose="02020603050405020304" pitchFamily="18" charset="0"/>
              </a:rPr>
              <a:t>optionalFraction</a:t>
            </a:r>
            <a:r>
              <a:rPr lang="en-US" altLang="zh-CN" i="1" dirty="0">
                <a:latin typeface="Times New Roman" panose="02020603050405020304" pitchFamily="18" charset="0"/>
                <a:ea typeface="Cambria Math"/>
                <a:cs typeface="Times New Roman" panose="02020603050405020304" pitchFamily="18" charset="0"/>
              </a:rPr>
              <a:t> </a:t>
            </a:r>
            <a:r>
              <a:rPr lang="en-US" altLang="zh-CN" i="1" dirty="0" err="1">
                <a:latin typeface="Times New Roman" panose="02020603050405020304" pitchFamily="18" charset="0"/>
                <a:ea typeface="Cambria Math"/>
                <a:cs typeface="Times New Roman" panose="02020603050405020304" pitchFamily="18" charset="0"/>
              </a:rPr>
              <a:t>optionalExponent</a:t>
            </a:r>
            <a:endParaRPr lang="en-US" altLang="zh-CN" i="1" dirty="0">
              <a:latin typeface="Times New Roman" panose="02020603050405020304" pitchFamily="18" charset="0"/>
              <a:ea typeface="Cambria Math"/>
              <a:cs typeface="Times New Roman" panose="02020603050405020304" pitchFamily="18" charset="0"/>
            </a:endParaRPr>
          </a:p>
        </p:txBody>
      </p:sp>
    </p:spTree>
    <p:extLst>
      <p:ext uri="{BB962C8B-B14F-4D97-AF65-F5344CB8AC3E}">
        <p14:creationId xmlns:p14="http://schemas.microsoft.com/office/powerpoint/2010/main" val="14480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Extensions for </a:t>
            </a:r>
            <a:r>
              <a:rPr lang="en-US" altLang="zh-CN" sz="2400" dirty="0"/>
              <a:t>Regular Definition</a:t>
            </a:r>
            <a:endParaRPr lang="zh-CN" altLang="en-US" dirty="0"/>
          </a:p>
        </p:txBody>
      </p:sp>
      <p:sp>
        <p:nvSpPr>
          <p:cNvPr id="4" name="内容占位符 4"/>
          <p:cNvSpPr>
            <a:spLocks noGrp="1"/>
          </p:cNvSpPr>
          <p:nvPr>
            <p:ph idx="1"/>
          </p:nvPr>
        </p:nvSpPr>
        <p:spPr>
          <a:xfrm>
            <a:off x="828675" y="1600200"/>
            <a:ext cx="7486650" cy="4572000"/>
          </a:xfrm>
        </p:spPr>
        <p:txBody>
          <a:bodyPr/>
          <a:lstStyle/>
          <a:p>
            <a:r>
              <a:rPr lang="en-US" altLang="zh-CN" sz="2400" dirty="0"/>
              <a:t>One or more instance</a:t>
            </a:r>
            <a:r>
              <a:rPr lang="zh-CN" altLang="en-US" sz="2400" dirty="0"/>
              <a:t>：</a:t>
            </a:r>
            <a:r>
              <a:rPr lang="en-US" altLang="zh-CN" sz="2400" dirty="0"/>
              <a:t>+</a:t>
            </a:r>
          </a:p>
          <a:p>
            <a:pPr lvl="1"/>
            <a:r>
              <a:rPr lang="en-US" altLang="zh-CN" sz="2000" i="1" dirty="0">
                <a:latin typeface="Times New Roman" panose="02020603050405020304" pitchFamily="18" charset="0"/>
                <a:cs typeface="Times New Roman" panose="02020603050405020304" pitchFamily="18" charset="0"/>
              </a:rPr>
              <a:t>r+ = </a:t>
            </a:r>
            <a:r>
              <a:rPr lang="en-US" altLang="zh-CN" sz="2000" i="1" dirty="0" err="1">
                <a:latin typeface="Times New Roman" panose="02020603050405020304" pitchFamily="18" charset="0"/>
                <a:cs typeface="Times New Roman" panose="02020603050405020304" pitchFamily="18" charset="0"/>
              </a:rPr>
              <a:t>rr</a:t>
            </a:r>
            <a:r>
              <a:rPr lang="en-US" altLang="zh-CN" sz="2000" i="1" dirty="0">
                <a:latin typeface="Times New Roman" panose="02020603050405020304" pitchFamily="18" charset="0"/>
                <a:cs typeface="Times New Roman" panose="02020603050405020304" pitchFamily="18" charset="0"/>
              </a:rPr>
              <a:t>*</a:t>
            </a:r>
          </a:p>
          <a:p>
            <a:pPr lvl="1"/>
            <a:r>
              <a:rPr lang="en-US" altLang="zh-CN" sz="2000" i="1" dirty="0">
                <a:latin typeface="Times New Roman" panose="02020603050405020304" pitchFamily="18" charset="0"/>
                <a:cs typeface="Times New Roman" panose="02020603050405020304" pitchFamily="18" charset="0"/>
              </a:rPr>
              <a:t>r* = r+|</a:t>
            </a:r>
            <a:r>
              <a:rPr lang="el-GR" altLang="zh-CN" sz="2000" dirty="0">
                <a:latin typeface="Times New Roman" panose="02020603050405020304" pitchFamily="18" charset="0"/>
                <a:ea typeface="Cambria Math"/>
                <a:cs typeface="Times New Roman" panose="02020603050405020304" pitchFamily="18" charset="0"/>
              </a:rPr>
              <a:t> ε</a:t>
            </a:r>
            <a:endParaRPr lang="en-US" altLang="zh-CN" sz="2000" dirty="0">
              <a:latin typeface="Times New Roman" panose="02020603050405020304" pitchFamily="18" charset="0"/>
              <a:ea typeface="Cambria Math"/>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Zero or one instances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r>
              <a:rPr lang="en-US" altLang="zh-CN" sz="2000" i="1" dirty="0">
                <a:latin typeface="Times New Roman" panose="02020603050405020304" pitchFamily="18" charset="0"/>
                <a:cs typeface="Times New Roman" panose="02020603050405020304" pitchFamily="18" charset="0"/>
              </a:rPr>
              <a:t>r? = r | </a:t>
            </a:r>
            <a:r>
              <a:rPr lang="el-GR" altLang="zh-CN" sz="2000" dirty="0">
                <a:latin typeface="Times New Roman" panose="02020603050405020304" pitchFamily="18" charset="0"/>
                <a:ea typeface="Cambria Math"/>
                <a:cs typeface="Times New Roman" panose="02020603050405020304" pitchFamily="18" charset="0"/>
              </a:rPr>
              <a:t>ε</a:t>
            </a:r>
            <a:endParaRPr lang="en-US" altLang="zh-CN" sz="2000" i="1"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ea typeface="Cambria Math"/>
                <a:cs typeface="Times New Roman" panose="02020603050405020304" pitchFamily="18" charset="0"/>
              </a:rPr>
              <a:t>Character class</a:t>
            </a:r>
          </a:p>
          <a:p>
            <a:pPr lvl="1"/>
            <a:r>
              <a:rPr lang="en-US" altLang="zh-CN" sz="2000" dirty="0">
                <a:latin typeface="Times New Roman" panose="02020603050405020304" pitchFamily="18"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a</a:t>
            </a:r>
            <a:r>
              <a:rPr lang="en-US" altLang="zh-CN" sz="2000" baseline="-25000" dirty="0">
                <a:latin typeface="Courier" pitchFamily="49" charset="0"/>
                <a:ea typeface="Cambria Math"/>
                <a:cs typeface="Times New Roman" panose="02020603050405020304" pitchFamily="18" charset="0"/>
              </a:rPr>
              <a:t>1</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2</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3...</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n</a:t>
            </a:r>
            <a:r>
              <a:rPr lang="en-US" altLang="zh-CN" sz="2000" dirty="0">
                <a:latin typeface="Times New Roman" panose="02020603050405020304" pitchFamily="18" charset="0"/>
                <a:ea typeface="Cambria Math"/>
                <a:cs typeface="Times New Roman" panose="02020603050405020304" pitchFamily="18" charset="0"/>
              </a:rPr>
              <a:t>] </a:t>
            </a:r>
            <a:r>
              <a:rPr lang="zh-CN" altLang="en-US" sz="2000" dirty="0">
                <a:latin typeface="Times New Roman" panose="02020603050405020304" pitchFamily="18" charset="0"/>
                <a:ea typeface="Cambria Math"/>
                <a:cs typeface="Times New Roman" panose="02020603050405020304" pitchFamily="18" charset="0"/>
              </a:rPr>
              <a:t> </a:t>
            </a:r>
            <a:r>
              <a:rPr lang="en-US" altLang="zh-CN" sz="2000" dirty="0">
                <a:latin typeface="Times New Roman" panose="02020603050405020304" pitchFamily="18" charset="0"/>
                <a:ea typeface="Cambria Math"/>
                <a:cs typeface="Times New Roman" panose="02020603050405020304" pitchFamily="18" charset="0"/>
              </a:rPr>
              <a:t>is equivalent to </a:t>
            </a:r>
            <a:r>
              <a:rPr lang="en-US" altLang="zh-CN" sz="2000" dirty="0">
                <a:latin typeface="Courier" pitchFamily="49" charset="0"/>
                <a:ea typeface="Cambria Math"/>
                <a:cs typeface="Times New Roman" panose="02020603050405020304" pitchFamily="18" charset="0"/>
              </a:rPr>
              <a:t>a</a:t>
            </a:r>
            <a:r>
              <a:rPr lang="en-US" altLang="zh-CN" sz="2000" baseline="-25000" dirty="0">
                <a:latin typeface="Courier" pitchFamily="49" charset="0"/>
                <a:ea typeface="Cambria Math"/>
                <a:cs typeface="Times New Roman" panose="02020603050405020304" pitchFamily="18" charset="0"/>
              </a:rPr>
              <a:t>1</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2</a:t>
            </a:r>
            <a:r>
              <a:rPr lang="en-US" altLang="zh-CN" sz="2000" dirty="0">
                <a:latin typeface="Courier" pitchFamily="49" charset="0"/>
                <a:ea typeface="Cambria Math"/>
                <a:cs typeface="Times New Roman" panose="02020603050405020304" pitchFamily="18" charset="0"/>
              </a:rPr>
              <a:t>|a</a:t>
            </a:r>
            <a:r>
              <a:rPr lang="en-US" altLang="zh-CN" sz="2000" baseline="-25000" dirty="0">
                <a:latin typeface="Courier" pitchFamily="49" charset="0"/>
                <a:ea typeface="Cambria Math"/>
                <a:cs typeface="Times New Roman" panose="02020603050405020304" pitchFamily="18" charset="0"/>
              </a:rPr>
              <a:t>3</a:t>
            </a:r>
            <a:r>
              <a:rPr lang="en-US" altLang="zh-CN" sz="2000" dirty="0">
                <a:latin typeface="Courier" pitchFamily="49" charset="0"/>
                <a:ea typeface="Cambria Math"/>
                <a:cs typeface="Times New Roman" panose="02020603050405020304" pitchFamily="18" charset="0"/>
              </a:rPr>
              <a:t>|</a:t>
            </a:r>
            <a:r>
              <a:rPr lang="en-US" altLang="zh-CN" sz="2000" baseline="-25000" dirty="0">
                <a:latin typeface="Courier" pitchFamily="49"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n</a:t>
            </a:r>
            <a:r>
              <a:rPr lang="en-US" altLang="zh-CN" sz="2000" dirty="0">
                <a:latin typeface="Times New Roman" panose="02020603050405020304" pitchFamily="18" charset="0"/>
                <a:ea typeface="Cambria Math"/>
                <a:cs typeface="Times New Roman" panose="02020603050405020304" pitchFamily="18" charset="0"/>
              </a:rPr>
              <a:t> </a:t>
            </a:r>
          </a:p>
          <a:p>
            <a:pPr lvl="1"/>
            <a:r>
              <a:rPr lang="en-US" altLang="zh-CN" sz="2000" dirty="0">
                <a:latin typeface="Times New Roman" panose="02020603050405020304" pitchFamily="18"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a-z</a:t>
            </a:r>
            <a:r>
              <a:rPr lang="en-US" altLang="zh-CN" sz="2000" dirty="0">
                <a:latin typeface="Times New Roman" panose="02020603050405020304" pitchFamily="18" charset="0"/>
                <a:ea typeface="Cambria Math"/>
                <a:cs typeface="Times New Roman" panose="02020603050405020304" pitchFamily="18" charset="0"/>
              </a:rPr>
              <a:t>] </a:t>
            </a:r>
            <a:r>
              <a:rPr lang="zh-CN" altLang="en-US" sz="2000" dirty="0">
                <a:latin typeface="Times New Roman" panose="02020603050405020304" pitchFamily="18" charset="0"/>
                <a:ea typeface="Cambria Math"/>
                <a:cs typeface="Times New Roman" panose="02020603050405020304" pitchFamily="18" charset="0"/>
              </a:rPr>
              <a:t>  </a:t>
            </a:r>
            <a:r>
              <a:rPr lang="en-US" altLang="zh-CN" sz="2000" dirty="0">
                <a:latin typeface="Times New Roman" panose="02020603050405020304" pitchFamily="18" charset="0"/>
                <a:ea typeface="Cambria Math"/>
                <a:cs typeface="Times New Roman" panose="02020603050405020304" pitchFamily="18" charset="0"/>
              </a:rPr>
              <a:t>is equivalent  to  </a:t>
            </a:r>
            <a:r>
              <a:rPr lang="en-US" altLang="zh-CN" sz="2000" dirty="0" err="1">
                <a:latin typeface="Courier" pitchFamily="49" charset="0"/>
                <a:ea typeface="Cambria Math"/>
                <a:cs typeface="Times New Roman" panose="02020603050405020304" pitchFamily="18" charset="0"/>
              </a:rPr>
              <a:t>a|b|c</a:t>
            </a:r>
            <a:r>
              <a:rPr lang="en-US" altLang="zh-CN" sz="2000" dirty="0">
                <a:latin typeface="Courier" pitchFamily="49" charset="0"/>
                <a:ea typeface="Cambria Math"/>
                <a:cs typeface="Times New Roman" panose="02020603050405020304" pitchFamily="18" charset="0"/>
              </a:rPr>
              <a:t>|</a:t>
            </a:r>
            <a:r>
              <a:rPr lang="en-US" altLang="zh-CN" sz="2000" baseline="-25000" dirty="0">
                <a:latin typeface="Courier" pitchFamily="49"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|z</a:t>
            </a:r>
            <a:endParaRPr lang="en-US" altLang="zh-CN" sz="2000" dirty="0">
              <a:latin typeface="Times New Roman" panose="02020603050405020304" pitchFamily="18" charset="0"/>
              <a:ea typeface="Cambria Math"/>
              <a:cs typeface="Times New Roman" panose="02020603050405020304" pitchFamily="18" charset="0"/>
            </a:endParaRPr>
          </a:p>
        </p:txBody>
      </p:sp>
    </p:spTree>
    <p:extLst>
      <p:ext uri="{BB962C8B-B14F-4D97-AF65-F5344CB8AC3E}">
        <p14:creationId xmlns:p14="http://schemas.microsoft.com/office/powerpoint/2010/main" val="126420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Lexical Analysis</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Extensions for </a:t>
            </a:r>
            <a:r>
              <a:rPr lang="en-US" altLang="zh-CN" sz="2400" dirty="0"/>
              <a:t>Regular Definition</a:t>
            </a:r>
            <a:endParaRPr lang="zh-CN" altLang="en-US" dirty="0"/>
          </a:p>
        </p:txBody>
      </p:sp>
      <p:sp>
        <p:nvSpPr>
          <p:cNvPr id="3" name="内容占位符 2"/>
          <p:cNvSpPr>
            <a:spLocks noGrp="1"/>
          </p:cNvSpPr>
          <p:nvPr>
            <p:ph idx="1"/>
          </p:nvPr>
        </p:nvSpPr>
        <p:spPr>
          <a:xfrm>
            <a:off x="828675" y="1340428"/>
            <a:ext cx="7486650" cy="571500"/>
          </a:xfrm>
        </p:spPr>
        <p:txBody>
          <a:bodyPr>
            <a:normAutofit/>
          </a:bodyPr>
          <a:lstStyle/>
          <a:p>
            <a:r>
              <a:rPr lang="en-US" altLang="zh-CN" sz="1600" dirty="0"/>
              <a:t>Some software defines more complicated extensions for regular expression</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331" y="1626178"/>
            <a:ext cx="5758894" cy="5011718"/>
          </a:xfrm>
          <a:prstGeom prst="rect">
            <a:avLst/>
          </a:prstGeom>
        </p:spPr>
      </p:pic>
    </p:spTree>
    <p:extLst>
      <p:ext uri="{BB962C8B-B14F-4D97-AF65-F5344CB8AC3E}">
        <p14:creationId xmlns:p14="http://schemas.microsoft.com/office/powerpoint/2010/main" val="423704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a:t>
            </a:r>
            <a:r>
              <a:rPr lang="en-US" altLang="zh-CN" sz="2400" dirty="0"/>
              <a:t>Regular Grammar</a:t>
            </a:r>
            <a:endParaRPr lang="zh-CN" altLang="en-US" dirty="0"/>
          </a:p>
        </p:txBody>
      </p:sp>
      <p:sp>
        <p:nvSpPr>
          <p:cNvPr id="4" name="内容占位符 2"/>
          <p:cNvSpPr>
            <a:spLocks noGrp="1"/>
          </p:cNvSpPr>
          <p:nvPr>
            <p:ph idx="1"/>
          </p:nvPr>
        </p:nvSpPr>
        <p:spPr>
          <a:xfrm>
            <a:off x="828675" y="1600200"/>
            <a:ext cx="7486650" cy="2743200"/>
          </a:xfrm>
        </p:spPr>
        <p:txBody>
          <a:bodyPr>
            <a:normAutofit lnSpcReduction="10000"/>
          </a:bodyPr>
          <a:lstStyle/>
          <a:p>
            <a:r>
              <a:rPr lang="en-US" altLang="zh-CN" sz="2400" dirty="0"/>
              <a:t>【</a:t>
            </a:r>
            <a:r>
              <a:rPr lang="en-US" altLang="zh-CN" sz="2400" dirty="0" err="1"/>
              <a:t>Review】Chomsky</a:t>
            </a:r>
            <a:r>
              <a:rPr lang="en-US" altLang="zh-CN" sz="2400" dirty="0"/>
              <a:t> Type-3 Grammar</a:t>
            </a:r>
          </a:p>
          <a:p>
            <a:r>
              <a:rPr lang="zh-CN" altLang="en-US" sz="2400" dirty="0"/>
              <a:t> </a:t>
            </a:r>
            <a:r>
              <a:rPr lang="en-US" altLang="zh-CN" sz="2400" dirty="0">
                <a:latin typeface="Times New Roman" panose="02020603050405020304" pitchFamily="18" charset="0"/>
                <a:cs typeface="Times New Roman" panose="02020603050405020304" pitchFamily="18" charset="0"/>
              </a:rPr>
              <a:t>G=(V</a:t>
            </a:r>
            <a:r>
              <a:rPr lang="en-US" altLang="zh-CN" sz="2400" baseline="-25000"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S, </a:t>
            </a:r>
            <a:r>
              <a:rPr lang="zh-CN" altLang="en-US" sz="2400" dirty="0">
                <a:latin typeface="Times New Roman" panose="02020603050405020304" pitchFamily="18" charset="0"/>
                <a:cs typeface="Times New Roman" panose="02020603050405020304" pitchFamily="18" charset="0"/>
              </a:rPr>
              <a:t>𝓟</a:t>
            </a:r>
            <a:r>
              <a:rPr lang="en-US" altLang="zh-CN" sz="2400" dirty="0">
                <a:latin typeface="Times New Roman" panose="02020603050405020304" pitchFamily="18" charset="0"/>
                <a:cs typeface="Times New Roman" panose="02020603050405020304" pitchFamily="18" charset="0"/>
              </a:rPr>
              <a:t>), where each production has the form: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en-US" altLang="zh-CN" sz="2400" i="1" dirty="0">
                <a:latin typeface="Times New Roman" panose="02020603050405020304" pitchFamily="18" charset="0"/>
                <a:ea typeface="Cambria Math"/>
                <a:cs typeface="Times New Roman" panose="02020603050405020304" pitchFamily="18" charset="0"/>
              </a:rPr>
              <a:t> → </a:t>
            </a:r>
            <a:r>
              <a:rPr lang="el-GR" altLang="zh-CN" sz="2400" dirty="0">
                <a:latin typeface="Times New Roman" panose="02020603050405020304" pitchFamily="18" charset="0"/>
                <a:ea typeface="宋体"/>
                <a:cs typeface="Times New Roman" panose="02020603050405020304" pitchFamily="18" charset="0"/>
              </a:rPr>
              <a:t>α</a:t>
            </a:r>
            <a:r>
              <a:rPr lang="en-US" altLang="zh-CN" sz="2400" dirty="0">
                <a:latin typeface="Times New Roman" panose="02020603050405020304" pitchFamily="18" charset="0"/>
                <a:ea typeface="宋体"/>
                <a:cs typeface="Times New Roman" panose="02020603050405020304" pitchFamily="18" charset="0"/>
              </a:rPr>
              <a:t>B|</a:t>
            </a:r>
            <a:r>
              <a:rPr lang="el-GR" altLang="zh-CN" sz="2400" dirty="0">
                <a:latin typeface="Times New Roman" panose="02020603050405020304" pitchFamily="18" charset="0"/>
                <a:ea typeface="宋体"/>
                <a:cs typeface="Times New Roman" panose="02020603050405020304" pitchFamily="18" charset="0"/>
              </a:rPr>
              <a:t> α</a:t>
            </a:r>
            <a:r>
              <a:rPr lang="zh-CN" altLang="en-US" sz="2400" dirty="0">
                <a:latin typeface="Times New Roman" panose="02020603050405020304" pitchFamily="18" charset="0"/>
                <a:ea typeface="宋体"/>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where </a:t>
            </a:r>
            <a:r>
              <a:rPr lang="el-GR" altLang="zh-CN" sz="2400" dirty="0">
                <a:latin typeface="Times New Roman" panose="02020603050405020304" pitchFamily="18" charset="0"/>
                <a:ea typeface="宋体"/>
                <a:cs typeface="Times New Roman" panose="02020603050405020304" pitchFamily="18" charset="0"/>
              </a:rPr>
              <a:t>α</a:t>
            </a:r>
            <a:r>
              <a:rPr lang="el-GR" altLang="zh-CN" sz="2400" dirty="0">
                <a:latin typeface="Cambria Math"/>
                <a:ea typeface="Cambria Math"/>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 B</a:t>
            </a:r>
            <a:r>
              <a:rPr lang="el-GR" altLang="zh-CN" sz="2400" dirty="0">
                <a:latin typeface="Cambria Math"/>
                <a:ea typeface="Cambria Math"/>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right linear grammar</a:t>
            </a:r>
            <a:r>
              <a:rPr lang="zh-CN" altLang="en-US" sz="2400" dirty="0">
                <a:latin typeface="Times New Roman" panose="02020603050405020304" pitchFamily="18" charset="0"/>
                <a:cs typeface="Times New Roman" panose="02020603050405020304" pitchFamily="18" charset="0"/>
              </a:rPr>
              <a:t>）</a:t>
            </a:r>
            <a:endParaRPr lang="en-US" altLang="zh-CN" sz="2400" baseline="-250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Or</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en-US" altLang="zh-CN" sz="2400" i="1" dirty="0">
                <a:latin typeface="Times New Roman" panose="02020603050405020304" pitchFamily="18" charset="0"/>
                <a:ea typeface="Cambria Math"/>
                <a:cs typeface="Times New Roman" panose="02020603050405020304" pitchFamily="18" charset="0"/>
              </a:rPr>
              <a:t> → </a:t>
            </a:r>
            <a:r>
              <a:rPr lang="en-US" altLang="zh-CN" sz="2400" dirty="0">
                <a:latin typeface="Times New Roman" panose="02020603050405020304" pitchFamily="18" charset="0"/>
                <a:ea typeface="宋体"/>
                <a:cs typeface="Times New Roman" panose="02020603050405020304" pitchFamily="18" charset="0"/>
              </a:rPr>
              <a:t>B</a:t>
            </a:r>
            <a:r>
              <a:rPr lang="el-GR" altLang="zh-CN" sz="2400" dirty="0">
                <a:latin typeface="Times New Roman" panose="02020603050405020304" pitchFamily="18" charset="0"/>
                <a:ea typeface="宋体"/>
                <a:cs typeface="Times New Roman" panose="02020603050405020304" pitchFamily="18" charset="0"/>
              </a:rPr>
              <a:t>α</a:t>
            </a:r>
            <a:r>
              <a:rPr lang="en-US" altLang="zh-CN" sz="2400" dirty="0">
                <a:latin typeface="Times New Roman" panose="02020603050405020304" pitchFamily="18" charset="0"/>
                <a:ea typeface="宋体"/>
                <a:cs typeface="Times New Roman" panose="02020603050405020304" pitchFamily="18" charset="0"/>
              </a:rPr>
              <a:t>|</a:t>
            </a:r>
            <a:r>
              <a:rPr lang="el-GR" altLang="zh-CN" sz="2400" dirty="0">
                <a:latin typeface="Times New Roman" panose="02020603050405020304" pitchFamily="18" charset="0"/>
                <a:ea typeface="宋体"/>
                <a:cs typeface="Times New Roman" panose="02020603050405020304" pitchFamily="18" charset="0"/>
              </a:rPr>
              <a:t> α</a:t>
            </a:r>
            <a:r>
              <a:rPr lang="zh-CN" altLang="en-US" sz="2400" dirty="0">
                <a:latin typeface="Times New Roman" panose="02020603050405020304" pitchFamily="18" charset="0"/>
                <a:ea typeface="宋体"/>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where </a:t>
            </a:r>
            <a:r>
              <a:rPr lang="el-GR" altLang="zh-CN" sz="2400" dirty="0">
                <a:latin typeface="Times New Roman" panose="02020603050405020304" pitchFamily="18" charset="0"/>
                <a:ea typeface="宋体"/>
                <a:cs typeface="Times New Roman" panose="02020603050405020304" pitchFamily="18" charset="0"/>
              </a:rPr>
              <a:t>α</a:t>
            </a:r>
            <a:r>
              <a:rPr lang="el-GR" altLang="zh-CN" sz="2400" dirty="0">
                <a:latin typeface="Cambria Math"/>
                <a:ea typeface="Cambria Math"/>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 B</a:t>
            </a:r>
            <a:r>
              <a:rPr lang="el-GR" altLang="zh-CN" sz="2400" dirty="0">
                <a:latin typeface="Cambria Math"/>
                <a:ea typeface="Cambria Math"/>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left linear grammar</a:t>
            </a:r>
            <a:r>
              <a:rPr lang="zh-CN" altLang="en-US" sz="2400" dirty="0">
                <a:latin typeface="Times New Roman" panose="02020603050405020304" pitchFamily="18" charset="0"/>
                <a:cs typeface="Times New Roman" panose="02020603050405020304" pitchFamily="18" charset="0"/>
              </a:rPr>
              <a:t>）</a:t>
            </a:r>
            <a:endParaRPr lang="en-US" altLang="zh-CN" sz="2400" baseline="-25000" dirty="0">
              <a:latin typeface="Times New Roman" panose="02020603050405020304" pitchFamily="18" charset="0"/>
              <a:cs typeface="Times New Roman" panose="02020603050405020304" pitchFamily="18" charset="0"/>
            </a:endParaRPr>
          </a:p>
        </p:txBody>
      </p:sp>
      <p:sp>
        <p:nvSpPr>
          <p:cNvPr id="5" name="矩形 4"/>
          <p:cNvSpPr/>
          <p:nvPr/>
        </p:nvSpPr>
        <p:spPr>
          <a:xfrm>
            <a:off x="529936" y="4800599"/>
            <a:ext cx="2311239"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Expression</a:t>
            </a:r>
          </a:p>
          <a:p>
            <a:pPr algn="ctr"/>
            <a:r>
              <a:rPr lang="en-US" altLang="zh-CN" dirty="0"/>
              <a:t>Regular Definition</a:t>
            </a:r>
            <a:endParaRPr lang="zh-CN" altLang="en-US" dirty="0"/>
          </a:p>
        </p:txBody>
      </p:sp>
      <p:sp>
        <p:nvSpPr>
          <p:cNvPr id="6" name="矩形 5"/>
          <p:cNvSpPr/>
          <p:nvPr/>
        </p:nvSpPr>
        <p:spPr>
          <a:xfrm>
            <a:off x="6117775" y="4800599"/>
            <a:ext cx="2122216"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Grammar</a:t>
            </a:r>
          </a:p>
        </p:txBody>
      </p:sp>
      <p:sp>
        <p:nvSpPr>
          <p:cNvPr id="7" name="椭圆 6"/>
          <p:cNvSpPr/>
          <p:nvPr/>
        </p:nvSpPr>
        <p:spPr>
          <a:xfrm>
            <a:off x="3614065" y="4629148"/>
            <a:ext cx="1747157" cy="1191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Regular Language</a:t>
            </a:r>
          </a:p>
          <a:p>
            <a:pPr algn="ctr"/>
            <a:r>
              <a:rPr lang="en-US" altLang="zh-CN" dirty="0"/>
              <a:t>Regular Set</a:t>
            </a:r>
            <a:endParaRPr lang="zh-CN" altLang="en-US" dirty="0"/>
          </a:p>
        </p:txBody>
      </p:sp>
      <p:cxnSp>
        <p:nvCxnSpPr>
          <p:cNvPr id="8" name="直接箭头连接符 7"/>
          <p:cNvCxnSpPr>
            <a:stCxn id="5" idx="3"/>
            <a:endCxn id="7" idx="2"/>
          </p:cNvCxnSpPr>
          <p:nvPr/>
        </p:nvCxnSpPr>
        <p:spPr>
          <a:xfrm flipV="1">
            <a:off x="2841175" y="5225141"/>
            <a:ext cx="772890" cy="1"/>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6"/>
            <a:endCxn id="6" idx="1"/>
          </p:cNvCxnSpPr>
          <p:nvPr/>
        </p:nvCxnSpPr>
        <p:spPr>
          <a:xfrm>
            <a:off x="5361222" y="5225141"/>
            <a:ext cx="756553" cy="1"/>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9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3.3 Transition Diagram – Recognition of Token</a:t>
            </a:r>
            <a:endParaRPr lang="zh-CN" altLang="en-US" dirty="0"/>
          </a:p>
        </p:txBody>
      </p:sp>
      <p:sp>
        <p:nvSpPr>
          <p:cNvPr id="3" name="内容占位符 2"/>
          <p:cNvSpPr>
            <a:spLocks noGrp="1"/>
          </p:cNvSpPr>
          <p:nvPr>
            <p:ph idx="1"/>
          </p:nvPr>
        </p:nvSpPr>
        <p:spPr/>
        <p:txBody>
          <a:bodyPr/>
          <a:lstStyle/>
          <a:p>
            <a:r>
              <a:rPr lang="en-US" altLang="zh-CN" dirty="0"/>
              <a:t>A small running example – A grammar for branching statements</a:t>
            </a:r>
          </a:p>
          <a:p>
            <a:pPr marL="0" indent="0">
              <a:lnSpc>
                <a:spcPct val="100000"/>
              </a:lnSpc>
              <a:spcBef>
                <a:spcPts val="0"/>
              </a:spcBef>
              <a:buNone/>
            </a:pPr>
            <a:r>
              <a:rPr lang="en-US" altLang="zh-CN" i="1" dirty="0"/>
              <a:t>            </a:t>
            </a:r>
            <a:r>
              <a:rPr lang="en-US" altLang="zh-CN" i="1" dirty="0" err="1"/>
              <a:t>stmt</a:t>
            </a:r>
            <a:r>
              <a:rPr lang="en-US" altLang="zh-CN" dirty="0"/>
              <a:t> -&gt; </a:t>
            </a:r>
            <a:r>
              <a:rPr lang="en-US" altLang="zh-CN" b="1" dirty="0"/>
              <a:t>if</a:t>
            </a:r>
            <a:r>
              <a:rPr lang="en-US" altLang="zh-CN" dirty="0"/>
              <a:t> </a:t>
            </a:r>
            <a:r>
              <a:rPr lang="en-US" altLang="zh-CN" i="1" dirty="0"/>
              <a:t>expr</a:t>
            </a:r>
            <a:r>
              <a:rPr lang="en-US" altLang="zh-CN" dirty="0"/>
              <a:t> </a:t>
            </a:r>
            <a:r>
              <a:rPr lang="en-US" altLang="zh-CN" b="1" dirty="0"/>
              <a:t>then</a:t>
            </a:r>
            <a:r>
              <a:rPr lang="en-US" altLang="zh-CN" dirty="0"/>
              <a:t> </a:t>
            </a:r>
            <a:r>
              <a:rPr lang="en-US" altLang="zh-CN" i="1" dirty="0" err="1"/>
              <a:t>stmt</a:t>
            </a:r>
            <a:r>
              <a:rPr lang="en-US" altLang="zh-CN" dirty="0"/>
              <a:t> |</a:t>
            </a:r>
            <a:r>
              <a:rPr lang="en-US" altLang="zh-CN" b="1" dirty="0"/>
              <a:t> if </a:t>
            </a:r>
            <a:r>
              <a:rPr lang="en-US" altLang="zh-CN" i="1" dirty="0"/>
              <a:t>expr</a:t>
            </a:r>
            <a:r>
              <a:rPr lang="en-US" altLang="zh-CN" dirty="0"/>
              <a:t> </a:t>
            </a:r>
            <a:r>
              <a:rPr lang="en-US" altLang="zh-CN" b="1" dirty="0"/>
              <a:t>then</a:t>
            </a:r>
            <a:r>
              <a:rPr lang="en-US" altLang="zh-CN" dirty="0"/>
              <a:t> </a:t>
            </a:r>
            <a:r>
              <a:rPr lang="en-US" altLang="zh-CN" i="1" dirty="0" err="1"/>
              <a:t>stmt</a:t>
            </a:r>
            <a:r>
              <a:rPr lang="en-US" altLang="zh-CN" dirty="0"/>
              <a:t> </a:t>
            </a:r>
            <a:r>
              <a:rPr lang="en-US" altLang="zh-CN" b="1" dirty="0"/>
              <a:t>else</a:t>
            </a:r>
            <a:r>
              <a:rPr lang="en-US" altLang="zh-CN" dirty="0"/>
              <a:t> </a:t>
            </a:r>
            <a:r>
              <a:rPr lang="en-US" altLang="zh-CN" i="1" dirty="0" err="1"/>
              <a:t>stmt</a:t>
            </a:r>
            <a:r>
              <a:rPr lang="zh-CN" altLang="en-US" dirty="0"/>
              <a:t> </a:t>
            </a:r>
            <a:r>
              <a:rPr lang="en-US" altLang="zh-CN" dirty="0"/>
              <a:t>| </a:t>
            </a:r>
            <a:r>
              <a:rPr lang="en-US" altLang="zh-CN" i="1" dirty="0">
                <a:sym typeface="Symbol" panose="05050102010706020507" pitchFamily="18" charset="2"/>
              </a:rPr>
              <a:t></a:t>
            </a:r>
          </a:p>
          <a:p>
            <a:pPr marL="0" indent="0">
              <a:lnSpc>
                <a:spcPct val="100000"/>
              </a:lnSpc>
              <a:spcBef>
                <a:spcPts val="0"/>
              </a:spcBef>
              <a:buNone/>
            </a:pPr>
            <a:r>
              <a:rPr lang="en-US" altLang="zh-CN" i="1" dirty="0">
                <a:sym typeface="Symbol" panose="05050102010706020507" pitchFamily="18" charset="2"/>
              </a:rPr>
              <a:t>            expr</a:t>
            </a:r>
            <a:r>
              <a:rPr lang="en-US" altLang="zh-CN" dirty="0">
                <a:sym typeface="Symbol" panose="05050102010706020507" pitchFamily="18" charset="2"/>
              </a:rPr>
              <a:t> -&gt; </a:t>
            </a:r>
            <a:r>
              <a:rPr lang="en-US" altLang="zh-CN" i="1" dirty="0">
                <a:sym typeface="Symbol" panose="05050102010706020507" pitchFamily="18" charset="2"/>
              </a:rPr>
              <a:t>term</a:t>
            </a:r>
            <a:r>
              <a:rPr lang="en-US" altLang="zh-CN" dirty="0">
                <a:sym typeface="Symbol" panose="05050102010706020507" pitchFamily="18" charset="2"/>
              </a:rPr>
              <a:t> </a:t>
            </a:r>
            <a:r>
              <a:rPr lang="en-US" altLang="zh-CN" b="1" dirty="0" err="1">
                <a:sym typeface="Symbol" panose="05050102010706020507" pitchFamily="18" charset="2"/>
              </a:rPr>
              <a:t>relop</a:t>
            </a:r>
            <a:r>
              <a:rPr lang="en-US" altLang="zh-CN" dirty="0">
                <a:sym typeface="Symbol" panose="05050102010706020507" pitchFamily="18" charset="2"/>
              </a:rPr>
              <a:t> </a:t>
            </a:r>
            <a:r>
              <a:rPr lang="en-US" altLang="zh-CN" i="1" dirty="0">
                <a:sym typeface="Symbol" panose="05050102010706020507" pitchFamily="18" charset="2"/>
              </a:rPr>
              <a:t>term</a:t>
            </a:r>
            <a:r>
              <a:rPr lang="en-US" altLang="zh-CN" dirty="0">
                <a:sym typeface="Symbol" panose="05050102010706020507" pitchFamily="18" charset="2"/>
              </a:rPr>
              <a:t> | </a:t>
            </a:r>
            <a:r>
              <a:rPr lang="en-US" altLang="zh-CN" i="1" dirty="0">
                <a:sym typeface="Symbol" panose="05050102010706020507" pitchFamily="18" charset="2"/>
              </a:rPr>
              <a:t>term</a:t>
            </a:r>
          </a:p>
          <a:p>
            <a:pPr marL="0" indent="0">
              <a:lnSpc>
                <a:spcPct val="100000"/>
              </a:lnSpc>
              <a:spcBef>
                <a:spcPts val="0"/>
              </a:spcBef>
              <a:buNone/>
            </a:pPr>
            <a:r>
              <a:rPr lang="en-US" altLang="zh-CN" i="1" dirty="0">
                <a:sym typeface="Symbol" panose="05050102010706020507" pitchFamily="18" charset="2"/>
              </a:rPr>
              <a:t>            term</a:t>
            </a:r>
            <a:r>
              <a:rPr lang="en-US" altLang="zh-CN" dirty="0">
                <a:sym typeface="Symbol" panose="05050102010706020507" pitchFamily="18" charset="2"/>
              </a:rPr>
              <a:t> -&gt; </a:t>
            </a:r>
            <a:r>
              <a:rPr lang="en-US" altLang="zh-CN" b="1" dirty="0">
                <a:sym typeface="Symbol" panose="05050102010706020507" pitchFamily="18" charset="2"/>
              </a:rPr>
              <a:t>id</a:t>
            </a:r>
            <a:r>
              <a:rPr lang="en-US" altLang="zh-CN" dirty="0">
                <a:sym typeface="Symbol" panose="05050102010706020507" pitchFamily="18" charset="2"/>
              </a:rPr>
              <a:t> | </a:t>
            </a:r>
            <a:r>
              <a:rPr lang="en-US" altLang="zh-CN" b="1" dirty="0">
                <a:sym typeface="Symbol" panose="05050102010706020507" pitchFamily="18" charset="2"/>
              </a:rPr>
              <a:t>number</a:t>
            </a:r>
          </a:p>
          <a:p>
            <a:r>
              <a:rPr lang="en-US" altLang="zh-CN" dirty="0"/>
              <a:t>The goal for the lexical analyzer.</a:t>
            </a:r>
          </a:p>
          <a:p>
            <a:pPr marL="0" indent="0">
              <a:buNone/>
            </a:pPr>
            <a:endParaRPr lang="en-US" altLang="zh-CN" dirty="0"/>
          </a:p>
          <a:p>
            <a:pPr marL="0" indent="0">
              <a:lnSpc>
                <a:spcPct val="100000"/>
              </a:lnSpc>
              <a:spcBef>
                <a:spcPts val="0"/>
              </a:spcBef>
              <a:buNone/>
            </a:pPr>
            <a:endParaRPr lang="en-US" altLang="zh-CN"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547" y="2989085"/>
            <a:ext cx="4619767" cy="3415828"/>
          </a:xfrm>
          <a:prstGeom prst="rect">
            <a:avLst/>
          </a:prstGeom>
        </p:spPr>
      </p:pic>
    </p:spTree>
    <p:extLst>
      <p:ext uri="{BB962C8B-B14F-4D97-AF65-F5344CB8AC3E}">
        <p14:creationId xmlns:p14="http://schemas.microsoft.com/office/powerpoint/2010/main" val="23408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Recognition of Token</a:t>
            </a:r>
            <a:endParaRPr lang="zh-CN" altLang="en-US" dirty="0"/>
          </a:p>
        </p:txBody>
      </p:sp>
      <p:sp>
        <p:nvSpPr>
          <p:cNvPr id="3" name="内容占位符 2"/>
          <p:cNvSpPr>
            <a:spLocks noGrp="1"/>
          </p:cNvSpPr>
          <p:nvPr>
            <p:ph idx="1"/>
          </p:nvPr>
        </p:nvSpPr>
        <p:spPr/>
        <p:txBody>
          <a:bodyPr/>
          <a:lstStyle/>
          <a:p>
            <a:r>
              <a:rPr lang="en-US" altLang="zh-CN" dirty="0"/>
              <a:t>Patterns for token of the example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401" y="2265891"/>
            <a:ext cx="5353797" cy="2762636"/>
          </a:xfrm>
          <a:prstGeom prst="rect">
            <a:avLst/>
          </a:prstGeom>
        </p:spPr>
      </p:pic>
      <p:pic>
        <p:nvPicPr>
          <p:cNvPr id="5" name="图片 4"/>
          <p:cNvPicPr>
            <a:picLocks noChangeAspect="1"/>
          </p:cNvPicPr>
          <p:nvPr/>
        </p:nvPicPr>
        <p:blipFill>
          <a:blip r:embed="rId3"/>
          <a:stretch>
            <a:fillRect/>
          </a:stretch>
        </p:blipFill>
        <p:spPr>
          <a:xfrm>
            <a:off x="2556596" y="4785976"/>
            <a:ext cx="3781425" cy="542925"/>
          </a:xfrm>
          <a:prstGeom prst="rect">
            <a:avLst/>
          </a:prstGeom>
        </p:spPr>
      </p:pic>
    </p:spTree>
    <p:extLst>
      <p:ext uri="{BB962C8B-B14F-4D97-AF65-F5344CB8AC3E}">
        <p14:creationId xmlns:p14="http://schemas.microsoft.com/office/powerpoint/2010/main" val="131759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Recognition of Token</a:t>
            </a:r>
            <a:endParaRPr lang="zh-CN" altLang="en-US" dirty="0"/>
          </a:p>
        </p:txBody>
      </p:sp>
      <p:sp>
        <p:nvSpPr>
          <p:cNvPr id="3" name="内容占位符 2"/>
          <p:cNvSpPr>
            <a:spLocks noGrp="1"/>
          </p:cNvSpPr>
          <p:nvPr>
            <p:ph idx="1"/>
          </p:nvPr>
        </p:nvSpPr>
        <p:spPr/>
        <p:txBody>
          <a:bodyPr>
            <a:normAutofit/>
          </a:bodyPr>
          <a:lstStyle/>
          <a:p>
            <a:r>
              <a:rPr lang="en-US" altLang="zh-CN" sz="1600" dirty="0"/>
              <a:t>Transition Diagrams is a technical method to recognize regular expression</a:t>
            </a:r>
          </a:p>
          <a:p>
            <a:pPr>
              <a:lnSpc>
                <a:spcPct val="100000"/>
              </a:lnSpc>
            </a:pPr>
            <a:r>
              <a:rPr lang="en-US" altLang="zh-CN" sz="1600" dirty="0"/>
              <a:t>Transition Diagram is a finite directed graph, where nodes (circles) are called </a:t>
            </a:r>
            <a:r>
              <a:rPr lang="en-US" altLang="zh-CN" sz="1600" i="1" dirty="0">
                <a:solidFill>
                  <a:srgbClr val="7030A0"/>
                </a:solidFill>
              </a:rPr>
              <a:t>states</a:t>
            </a:r>
            <a:r>
              <a:rPr lang="en-US" altLang="zh-CN" sz="1600" i="1" dirty="0"/>
              <a:t>. </a:t>
            </a:r>
            <a:r>
              <a:rPr lang="en-US" altLang="zh-CN" sz="1600" dirty="0"/>
              <a:t>Each </a:t>
            </a:r>
            <a:r>
              <a:rPr lang="en-US" altLang="zh-CN" sz="1600" i="1" dirty="0">
                <a:solidFill>
                  <a:srgbClr val="7030A0"/>
                </a:solidFill>
              </a:rPr>
              <a:t>state</a:t>
            </a:r>
            <a:r>
              <a:rPr lang="en-US" altLang="zh-CN" sz="1600" dirty="0">
                <a:solidFill>
                  <a:srgbClr val="7030A0"/>
                </a:solidFill>
              </a:rPr>
              <a:t> </a:t>
            </a:r>
            <a:r>
              <a:rPr lang="en-US" altLang="zh-CN" sz="1600" dirty="0"/>
              <a:t>represents a condition that could occur during the process of scanning the input looking for a lexeme that matches one of several patterns. </a:t>
            </a:r>
            <a:r>
              <a:rPr lang="en-US" altLang="zh-CN" sz="1600" i="1" dirty="0">
                <a:solidFill>
                  <a:srgbClr val="7030A0"/>
                </a:solidFill>
              </a:rPr>
              <a:t>Edges</a:t>
            </a:r>
            <a:r>
              <a:rPr lang="en-US" altLang="zh-CN" sz="1600" dirty="0"/>
              <a:t> are directed from one state of the transition diagram to another. Each </a:t>
            </a:r>
            <a:r>
              <a:rPr lang="en-US" altLang="zh-CN" sz="1600" i="1" dirty="0">
                <a:solidFill>
                  <a:srgbClr val="7030A0"/>
                </a:solidFill>
              </a:rPr>
              <a:t>edge</a:t>
            </a:r>
            <a:r>
              <a:rPr lang="en-US" altLang="zh-CN" sz="1600" dirty="0">
                <a:solidFill>
                  <a:srgbClr val="7030A0"/>
                </a:solidFill>
              </a:rPr>
              <a:t> </a:t>
            </a:r>
            <a:r>
              <a:rPr lang="en-US" altLang="zh-CN" sz="1600" dirty="0"/>
              <a:t>is labeled by a symbol or set of symbols. If we are in some state </a:t>
            </a:r>
            <a:r>
              <a:rPr lang="en-US" altLang="zh-CN" sz="1600" i="1" dirty="0"/>
              <a:t>s</a:t>
            </a:r>
            <a:r>
              <a:rPr lang="en-US" altLang="zh-CN" sz="1600" dirty="0"/>
              <a:t> , and the next input symbol is </a:t>
            </a:r>
            <a:r>
              <a:rPr lang="en-US" altLang="zh-CN" sz="1600" i="1" dirty="0"/>
              <a:t>a</a:t>
            </a:r>
            <a:r>
              <a:rPr lang="en-US" altLang="zh-CN" sz="1600" dirty="0"/>
              <a:t>, we look for an edge out of state </a:t>
            </a:r>
            <a:r>
              <a:rPr lang="en-US" altLang="zh-CN" sz="1600" i="1" dirty="0"/>
              <a:t>s</a:t>
            </a:r>
            <a:r>
              <a:rPr lang="en-US" altLang="zh-CN" sz="1600" dirty="0"/>
              <a:t> labeled by </a:t>
            </a:r>
            <a:r>
              <a:rPr lang="en-US" altLang="zh-CN" sz="1600" i="1" dirty="0"/>
              <a:t>a</a:t>
            </a:r>
            <a:r>
              <a:rPr lang="en-US" altLang="zh-CN" sz="1600" dirty="0"/>
              <a:t> (and perhaps by other symbols, as well). If we find such an edge, we advance the </a:t>
            </a:r>
            <a:r>
              <a:rPr lang="en-US" altLang="zh-CN" sz="1600" i="1" dirty="0"/>
              <a:t>forward</a:t>
            </a:r>
            <a:r>
              <a:rPr lang="en-US" altLang="zh-CN" sz="1600" dirty="0"/>
              <a:t> pointer and enter the state of the transition diagram to which that edge leads. A transition diagram include finite states, in where one is designated the </a:t>
            </a:r>
            <a:r>
              <a:rPr lang="en-US" altLang="zh-CN" sz="1600" i="1" dirty="0">
                <a:solidFill>
                  <a:srgbClr val="7030A0"/>
                </a:solidFill>
              </a:rPr>
              <a:t>start (initial) </a:t>
            </a:r>
            <a:r>
              <a:rPr lang="en-US" altLang="zh-CN" sz="1600" dirty="0"/>
              <a:t>state and at least one is said to be the </a:t>
            </a:r>
            <a:r>
              <a:rPr lang="en-US" altLang="zh-CN" sz="1600" i="1" dirty="0">
                <a:solidFill>
                  <a:srgbClr val="7030A0"/>
                </a:solidFill>
              </a:rPr>
              <a:t>accepting (final)</a:t>
            </a:r>
            <a:r>
              <a:rPr lang="en-US" altLang="zh-CN" sz="1600" dirty="0">
                <a:solidFill>
                  <a:srgbClr val="7030A0"/>
                </a:solidFill>
              </a:rPr>
              <a:t> </a:t>
            </a:r>
            <a:r>
              <a:rPr lang="en-US" altLang="zh-CN" sz="1600" dirty="0"/>
              <a:t>state (double circle). </a:t>
            </a:r>
          </a:p>
        </p:txBody>
      </p:sp>
    </p:spTree>
    <p:extLst>
      <p:ext uri="{BB962C8B-B14F-4D97-AF65-F5344CB8AC3E}">
        <p14:creationId xmlns:p14="http://schemas.microsoft.com/office/powerpoint/2010/main" val="410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3.3 Transition Diagram – Recognition of relation operator</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78" y="1671450"/>
            <a:ext cx="5434701" cy="392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6954417" y="3270236"/>
            <a:ext cx="1785546" cy="1477328"/>
          </a:xfrm>
          <a:prstGeom prst="rect">
            <a:avLst/>
          </a:prstGeom>
          <a:noFill/>
        </p:spPr>
        <p:txBody>
          <a:bodyPr wrap="square" rtlCol="0">
            <a:spAutoFit/>
          </a:bodyPr>
          <a:lstStyle/>
          <a:p>
            <a:r>
              <a:rPr lang="en-US" altLang="zh-CN" b="1" dirty="0">
                <a:solidFill>
                  <a:srgbClr val="0070C0"/>
                </a:solidFill>
              </a:rPr>
              <a:t>to indicate that we must retract the input one position</a:t>
            </a:r>
            <a:endParaRPr lang="zh-CN" altLang="en-US" b="1" dirty="0">
              <a:solidFill>
                <a:srgbClr val="0070C0"/>
              </a:solidFill>
            </a:endParaRPr>
          </a:p>
        </p:txBody>
      </p:sp>
      <p:cxnSp>
        <p:nvCxnSpPr>
          <p:cNvPr id="7" name="直接箭头连接符 6"/>
          <p:cNvCxnSpPr/>
          <p:nvPr/>
        </p:nvCxnSpPr>
        <p:spPr>
          <a:xfrm>
            <a:off x="4763386" y="3115340"/>
            <a:ext cx="2191031" cy="7017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688958" y="3838353"/>
            <a:ext cx="2265459" cy="118021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60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Recognition of reserved words and identifiers</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429" y="2035139"/>
            <a:ext cx="7024004" cy="127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8" y="3784858"/>
            <a:ext cx="8201025" cy="1457325"/>
          </a:xfrm>
          <a:prstGeom prst="rect">
            <a:avLst/>
          </a:prstGeom>
        </p:spPr>
      </p:pic>
    </p:spTree>
    <p:extLst>
      <p:ext uri="{BB962C8B-B14F-4D97-AF65-F5344CB8AC3E}">
        <p14:creationId xmlns:p14="http://schemas.microsoft.com/office/powerpoint/2010/main" val="30203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3.3 Transition Diagram – Recognition of unsigned number and others</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895599"/>
            <a:ext cx="7384722" cy="195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5196570" y="2728356"/>
            <a:ext cx="1397427" cy="1306284"/>
            <a:chOff x="5257800" y="4816929"/>
            <a:chExt cx="1397427" cy="1306284"/>
          </a:xfrm>
        </p:grpSpPr>
        <p:cxnSp>
          <p:nvCxnSpPr>
            <p:cNvPr id="6" name="曲线连接符 5"/>
            <p:cNvCxnSpPr/>
            <p:nvPr/>
          </p:nvCxnSpPr>
          <p:spPr>
            <a:xfrm rot="16200000" flipH="1">
              <a:off x="5233307" y="4841422"/>
              <a:ext cx="914400" cy="865414"/>
            </a:xfrm>
            <a:prstGeom prst="curvedConnector3">
              <a:avLst>
                <a:gd name="adj1" fmla="val 57143"/>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同心圆 6"/>
            <p:cNvSpPr/>
            <p:nvPr/>
          </p:nvSpPr>
          <p:spPr>
            <a:xfrm>
              <a:off x="6090556" y="5698671"/>
              <a:ext cx="435425" cy="424542"/>
            </a:xfrm>
            <a:prstGeom prst="donut">
              <a:avLst>
                <a:gd name="adj" fmla="val 19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TextBox 17"/>
            <p:cNvSpPr txBox="1"/>
            <p:nvPr/>
          </p:nvSpPr>
          <p:spPr>
            <a:xfrm>
              <a:off x="6090532" y="5698671"/>
              <a:ext cx="5646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Err</a:t>
              </a:r>
              <a:endParaRPr lang="zh-CN" altLang="en-US" dirty="0">
                <a:latin typeface="Times New Roman" panose="02020603050405020304" pitchFamily="18" charset="0"/>
                <a:cs typeface="Times New Roman" panose="02020603050405020304" pitchFamily="18" charset="0"/>
              </a:endParaRPr>
            </a:p>
          </p:txBody>
        </p:sp>
        <p:sp>
          <p:nvSpPr>
            <p:cNvPr id="9" name="TextBox 20"/>
            <p:cNvSpPr txBox="1"/>
            <p:nvPr/>
          </p:nvSpPr>
          <p:spPr>
            <a:xfrm>
              <a:off x="5747657" y="5264024"/>
              <a:ext cx="75111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other</a:t>
              </a:r>
              <a:endParaRPr lang="zh-CN" altLang="en-US" b="1"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828675" y="1401863"/>
            <a:ext cx="1939955" cy="369332"/>
          </a:xfrm>
          <a:prstGeom prst="rect">
            <a:avLst/>
          </a:prstGeom>
          <a:noFill/>
        </p:spPr>
        <p:txBody>
          <a:bodyPr wrap="none" rtlCol="0">
            <a:spAutoFit/>
          </a:bodyPr>
          <a:lstStyle/>
          <a:p>
            <a:r>
              <a:rPr lang="en-US" altLang="zh-CN" b="1" dirty="0"/>
              <a:t>Unsigned number</a:t>
            </a:r>
            <a:endParaRPr lang="zh-CN" altLang="en-US" b="1" dirty="0"/>
          </a:p>
        </p:txBody>
      </p:sp>
      <p:sp>
        <p:nvSpPr>
          <p:cNvPr id="11" name="文本框 10"/>
          <p:cNvSpPr txBox="1"/>
          <p:nvPr/>
        </p:nvSpPr>
        <p:spPr>
          <a:xfrm>
            <a:off x="828674" y="4204851"/>
            <a:ext cx="1354858" cy="369332"/>
          </a:xfrm>
          <a:prstGeom prst="rect">
            <a:avLst/>
          </a:prstGeom>
          <a:noFill/>
        </p:spPr>
        <p:txBody>
          <a:bodyPr wrap="none" rtlCol="0">
            <a:spAutoFit/>
          </a:bodyPr>
          <a:lstStyle/>
          <a:p>
            <a:r>
              <a:rPr lang="en-US" altLang="zh-CN" b="1" dirty="0"/>
              <a:t>Whitespace</a:t>
            </a:r>
            <a:endParaRPr lang="zh-CN" altLang="en-US" b="1" dirty="0"/>
          </a:p>
        </p:txBody>
      </p:sp>
      <p:pic>
        <p:nvPicPr>
          <p:cNvPr id="12" name="图片 11"/>
          <p:cNvPicPr>
            <a:picLocks noChangeAspect="1"/>
          </p:cNvPicPr>
          <p:nvPr/>
        </p:nvPicPr>
        <p:blipFill>
          <a:blip r:embed="rId3"/>
          <a:stretch>
            <a:fillRect/>
          </a:stretch>
        </p:blipFill>
        <p:spPr>
          <a:xfrm>
            <a:off x="1085160" y="4753981"/>
            <a:ext cx="5352381" cy="1676190"/>
          </a:xfrm>
          <a:prstGeom prst="rect">
            <a:avLst/>
          </a:prstGeom>
        </p:spPr>
      </p:pic>
    </p:spTree>
    <p:extLst>
      <p:ext uri="{BB962C8B-B14F-4D97-AF65-F5344CB8AC3E}">
        <p14:creationId xmlns:p14="http://schemas.microsoft.com/office/powerpoint/2010/main" val="300120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Architecture of a Transition-Diagram-Based Lexical Analyzer</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332" y="1628578"/>
            <a:ext cx="6394197" cy="480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435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Lex</a:t>
            </a:r>
            <a:endParaRPr lang="zh-CN" altLang="en-US" dirty="0"/>
          </a:p>
        </p:txBody>
      </p:sp>
      <p:sp>
        <p:nvSpPr>
          <p:cNvPr id="3" name="内容占位符 2"/>
          <p:cNvSpPr>
            <a:spLocks noGrp="1"/>
          </p:cNvSpPr>
          <p:nvPr>
            <p:ph idx="1"/>
          </p:nvPr>
        </p:nvSpPr>
        <p:spPr/>
        <p:txBody>
          <a:bodyPr/>
          <a:lstStyle/>
          <a:p>
            <a:r>
              <a:rPr lang="en-US" altLang="zh-CN" dirty="0"/>
              <a:t>Lex is used to generate Lexical analyzers. Users can use Lex language to design their own Lexical analyzers.</a:t>
            </a:r>
          </a:p>
          <a:p>
            <a:pPr marL="0" indent="0">
              <a:buNone/>
            </a:pPr>
            <a:r>
              <a:rPr lang="en-US" altLang="zh-CN" dirty="0"/>
              <a:t>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585" y="2133355"/>
            <a:ext cx="6125430" cy="3505689"/>
          </a:xfrm>
          <a:prstGeom prst="rect">
            <a:avLst/>
          </a:prstGeom>
        </p:spPr>
      </p:pic>
    </p:spTree>
    <p:extLst>
      <p:ext uri="{BB962C8B-B14F-4D97-AF65-F5344CB8AC3E}">
        <p14:creationId xmlns:p14="http://schemas.microsoft.com/office/powerpoint/2010/main" val="23362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Outlines</a:t>
            </a:r>
            <a:endParaRPr lang="zh-CN" altLang="en-US" dirty="0"/>
          </a:p>
        </p:txBody>
      </p:sp>
      <p:sp>
        <p:nvSpPr>
          <p:cNvPr id="3" name="内容占位符 2"/>
          <p:cNvSpPr>
            <a:spLocks noGrp="1"/>
          </p:cNvSpPr>
          <p:nvPr>
            <p:ph idx="1"/>
          </p:nvPr>
        </p:nvSpPr>
        <p:spPr>
          <a:xfrm>
            <a:off x="828675" y="1600200"/>
            <a:ext cx="7486650" cy="4145507"/>
          </a:xfrm>
        </p:spPr>
        <p:txBody>
          <a:bodyPr>
            <a:normAutofit/>
          </a:bodyPr>
          <a:lstStyle/>
          <a:p>
            <a:r>
              <a:rPr lang="en-US" altLang="zh-CN" sz="2000" dirty="0"/>
              <a:t>The Construction of a Lexical Analyzer</a:t>
            </a:r>
          </a:p>
          <a:p>
            <a:r>
              <a:rPr lang="en-US" altLang="zh-CN" sz="2000" dirty="0"/>
              <a:t>Regular Expression, Regular Set</a:t>
            </a:r>
          </a:p>
          <a:p>
            <a:r>
              <a:rPr lang="en-US" altLang="zh-CN" sz="2000" dirty="0"/>
              <a:t>Transition Diagram</a:t>
            </a:r>
          </a:p>
          <a:p>
            <a:r>
              <a:rPr lang="en-US" altLang="zh-CN" sz="2000" dirty="0"/>
              <a:t>Lex</a:t>
            </a:r>
          </a:p>
          <a:p>
            <a:r>
              <a:rPr lang="en-US" altLang="zh-CN" sz="2000" dirty="0"/>
              <a:t>DFA and NFA</a:t>
            </a:r>
          </a:p>
          <a:p>
            <a:r>
              <a:rPr lang="en-US" altLang="zh-CN" sz="2000" dirty="0"/>
              <a:t>Conversion of an NFA to a DFA</a:t>
            </a:r>
          </a:p>
          <a:p>
            <a:r>
              <a:rPr lang="en-US" altLang="zh-CN" sz="2000" dirty="0"/>
              <a:t>Minimization of DFA</a:t>
            </a:r>
          </a:p>
          <a:p>
            <a:r>
              <a:rPr lang="en-US" altLang="zh-CN" sz="2000" dirty="0"/>
              <a:t>Conversion among FA, Regular Expression, &amp; Regular Grammar</a:t>
            </a:r>
          </a:p>
        </p:txBody>
      </p:sp>
    </p:spTree>
    <p:extLst>
      <p:ext uri="{BB962C8B-B14F-4D97-AF65-F5344CB8AC3E}">
        <p14:creationId xmlns:p14="http://schemas.microsoft.com/office/powerpoint/2010/main" val="3698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Lex</a:t>
            </a:r>
            <a:endParaRPr lang="zh-CN" altLang="en-US" dirty="0"/>
          </a:p>
        </p:txBody>
      </p:sp>
      <p:sp>
        <p:nvSpPr>
          <p:cNvPr id="3" name="内容占位符 2"/>
          <p:cNvSpPr>
            <a:spLocks noGrp="1"/>
          </p:cNvSpPr>
          <p:nvPr>
            <p:ph idx="1"/>
          </p:nvPr>
        </p:nvSpPr>
        <p:spPr/>
        <p:txBody>
          <a:bodyPr/>
          <a:lstStyle/>
          <a:p>
            <a:r>
              <a:rPr lang="en-US" altLang="zh-CN" dirty="0"/>
              <a:t>A Lex program has the following form:</a:t>
            </a:r>
          </a:p>
          <a:p>
            <a:pPr marL="0" indent="0">
              <a:spcBef>
                <a:spcPts val="0"/>
              </a:spcBef>
              <a:buNone/>
            </a:pPr>
            <a:r>
              <a:rPr lang="en-US" altLang="zh-CN" sz="2000" dirty="0">
                <a:latin typeface="Courier New" panose="02070309020205020404" pitchFamily="49" charset="0"/>
                <a:cs typeface="Courier New" panose="02070309020205020404" pitchFamily="49" charset="0"/>
              </a:rPr>
              <a:t>            declarations</a:t>
            </a:r>
          </a:p>
          <a:p>
            <a:pPr marL="0" indent="0">
              <a:spcBef>
                <a:spcPts val="0"/>
              </a:spcBef>
              <a:buNone/>
            </a:pPr>
            <a:r>
              <a:rPr lang="en-US" altLang="zh-CN" sz="2000" dirty="0">
                <a:latin typeface="Courier New" panose="02070309020205020404" pitchFamily="49" charset="0"/>
                <a:cs typeface="Courier New" panose="02070309020205020404" pitchFamily="49" charset="0"/>
              </a:rPr>
              <a:t>            %%</a:t>
            </a:r>
          </a:p>
          <a:p>
            <a:pPr marL="0" indent="0">
              <a:spcBef>
                <a:spcPts val="0"/>
              </a:spcBef>
              <a:buNone/>
            </a:pPr>
            <a:r>
              <a:rPr lang="en-US" altLang="zh-CN" sz="2000" dirty="0">
                <a:latin typeface="Courier New" panose="02070309020205020404" pitchFamily="49" charset="0"/>
                <a:cs typeface="Courier New" panose="02070309020205020404" pitchFamily="49" charset="0"/>
              </a:rPr>
              <a:t>            translation rules</a:t>
            </a:r>
          </a:p>
          <a:p>
            <a:pPr marL="0" indent="0">
              <a:spcBef>
                <a:spcPts val="0"/>
              </a:spcBef>
              <a:buNone/>
            </a:pPr>
            <a:r>
              <a:rPr lang="en-US" altLang="zh-CN" sz="2000" dirty="0">
                <a:latin typeface="Courier New" panose="02070309020205020404" pitchFamily="49" charset="0"/>
                <a:cs typeface="Courier New" panose="02070309020205020404" pitchFamily="49" charset="0"/>
              </a:rPr>
              <a:t>            %%</a:t>
            </a:r>
          </a:p>
          <a:p>
            <a:pPr marL="0" indent="0">
              <a:spcBef>
                <a:spcPts val="0"/>
              </a:spcBef>
              <a:buNone/>
            </a:pPr>
            <a:r>
              <a:rPr lang="en-US" altLang="zh-CN" sz="2000" dirty="0">
                <a:latin typeface="Courier New" panose="02070309020205020404" pitchFamily="49" charset="0"/>
                <a:cs typeface="Courier New" panose="02070309020205020404" pitchFamily="49" charset="0"/>
              </a:rPr>
              <a:t>            auxiliary functions</a:t>
            </a:r>
          </a:p>
          <a:p>
            <a:pPr marL="0" indent="0">
              <a:spcBef>
                <a:spcPts val="0"/>
              </a:spcBef>
              <a:buNone/>
            </a:pPr>
            <a:endParaRPr lang="en-US" altLang="zh-CN" sz="2000" dirty="0">
              <a:latin typeface="Courier New" panose="02070309020205020404" pitchFamily="49" charset="0"/>
              <a:cs typeface="Courier New" panose="02070309020205020404" pitchFamily="49" charset="0"/>
            </a:endParaRPr>
          </a:p>
          <a:p>
            <a:r>
              <a:rPr lang="en-US" altLang="zh-CN" dirty="0"/>
              <a:t>The translation rules each have the form</a:t>
            </a:r>
          </a:p>
          <a:p>
            <a:pPr marL="0" indent="0">
              <a:spcBef>
                <a:spcPts val="0"/>
              </a:spcBef>
              <a:buNone/>
            </a:pPr>
            <a:r>
              <a:rPr lang="en-US" altLang="zh-CN" sz="2000" dirty="0">
                <a:latin typeface="Courier New" panose="02070309020205020404" pitchFamily="49" charset="0"/>
                <a:cs typeface="Courier New" panose="02070309020205020404" pitchFamily="49" charset="0"/>
              </a:rPr>
              <a:t>            Pattern {Action}</a:t>
            </a:r>
          </a:p>
        </p:txBody>
      </p:sp>
    </p:spTree>
    <p:extLst>
      <p:ext uri="{BB962C8B-B14F-4D97-AF65-F5344CB8AC3E}">
        <p14:creationId xmlns:p14="http://schemas.microsoft.com/office/powerpoint/2010/main" val="323658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Lex</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264" y="1"/>
            <a:ext cx="4457700" cy="6857999"/>
          </a:xfrm>
          <a:prstGeom prst="rect">
            <a:avLst/>
          </a:prstGeom>
        </p:spPr>
      </p:pic>
      <p:sp>
        <p:nvSpPr>
          <p:cNvPr id="5" name="文本框 4"/>
          <p:cNvSpPr txBox="1"/>
          <p:nvPr/>
        </p:nvSpPr>
        <p:spPr>
          <a:xfrm>
            <a:off x="6297621" y="1361209"/>
            <a:ext cx="2389909" cy="3693319"/>
          </a:xfrm>
          <a:prstGeom prst="rect">
            <a:avLst/>
          </a:prstGeom>
          <a:noFill/>
        </p:spPr>
        <p:txBody>
          <a:bodyPr wrap="square" rtlCol="0">
            <a:spAutoFit/>
          </a:bodyPr>
          <a:lstStyle/>
          <a:p>
            <a:r>
              <a:rPr lang="en-US" altLang="zh-CN" b="1" dirty="0">
                <a:solidFill>
                  <a:srgbClr val="7030A0"/>
                </a:solidFill>
              </a:rPr>
              <a:t>Conflict Resolution</a:t>
            </a:r>
          </a:p>
          <a:p>
            <a:endParaRPr lang="en-US" altLang="zh-CN" dirty="0"/>
          </a:p>
          <a:p>
            <a:pPr marL="342900" indent="-342900">
              <a:buAutoNum type="arabicParenBoth"/>
            </a:pPr>
            <a:r>
              <a:rPr lang="en-US" altLang="zh-CN" dirty="0">
                <a:solidFill>
                  <a:srgbClr val="00B050"/>
                </a:solidFill>
              </a:rPr>
              <a:t>Always prefer a longer prefix to a shorter prefix;</a:t>
            </a:r>
          </a:p>
          <a:p>
            <a:pPr marL="342900" indent="-342900">
              <a:buAutoNum type="arabicParenBoth"/>
            </a:pPr>
            <a:r>
              <a:rPr lang="en-US" altLang="zh-CN" dirty="0">
                <a:solidFill>
                  <a:srgbClr val="00B050"/>
                </a:solidFill>
              </a:rPr>
              <a:t>If the longest possible prefix matches two or more patterns, prefer the pattern listed first in the Lex program.</a:t>
            </a:r>
            <a:endParaRPr lang="zh-CN" altLang="en-US" dirty="0">
              <a:solidFill>
                <a:srgbClr val="00B050"/>
              </a:solidFill>
            </a:endParaRPr>
          </a:p>
        </p:txBody>
      </p:sp>
    </p:spTree>
    <p:extLst>
      <p:ext uri="{BB962C8B-B14F-4D97-AF65-F5344CB8AC3E}">
        <p14:creationId xmlns:p14="http://schemas.microsoft.com/office/powerpoint/2010/main" val="239142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introduction</a:t>
            </a:r>
            <a:endParaRPr lang="zh-CN" altLang="en-US" dirty="0"/>
          </a:p>
        </p:txBody>
      </p:sp>
      <p:grpSp>
        <p:nvGrpSpPr>
          <p:cNvPr id="4" name="组合 3"/>
          <p:cNvGrpSpPr/>
          <p:nvPr/>
        </p:nvGrpSpPr>
        <p:grpSpPr>
          <a:xfrm>
            <a:off x="540327" y="3714734"/>
            <a:ext cx="2300845" cy="1772807"/>
            <a:chOff x="540327" y="3714734"/>
            <a:chExt cx="2300845" cy="1772807"/>
          </a:xfrm>
        </p:grpSpPr>
        <p:sp>
          <p:nvSpPr>
            <p:cNvPr id="5" name="矩形 4"/>
            <p:cNvSpPr/>
            <p:nvPr/>
          </p:nvSpPr>
          <p:spPr>
            <a:xfrm>
              <a:off x="540327" y="3714734"/>
              <a:ext cx="2300845"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Expression</a:t>
              </a:r>
            </a:p>
            <a:p>
              <a:pPr algn="ctr"/>
              <a:r>
                <a:rPr lang="en-US" altLang="zh-CN" dirty="0"/>
                <a:t>Regular Definition</a:t>
              </a:r>
              <a:endParaRPr lang="zh-CN" altLang="en-US" dirty="0"/>
            </a:p>
          </p:txBody>
        </p:sp>
        <p:sp>
          <p:nvSpPr>
            <p:cNvPr id="6" name="矩形 5"/>
            <p:cNvSpPr/>
            <p:nvPr/>
          </p:nvSpPr>
          <p:spPr>
            <a:xfrm>
              <a:off x="540327" y="4638455"/>
              <a:ext cx="2300845"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Formal and accurate</a:t>
              </a:r>
            </a:p>
          </p:txBody>
        </p:sp>
      </p:grpSp>
      <p:grpSp>
        <p:nvGrpSpPr>
          <p:cNvPr id="7" name="组合 6"/>
          <p:cNvGrpSpPr/>
          <p:nvPr/>
        </p:nvGrpSpPr>
        <p:grpSpPr>
          <a:xfrm>
            <a:off x="3687540" y="1755315"/>
            <a:ext cx="1747157" cy="1698172"/>
            <a:chOff x="3687540" y="1755315"/>
            <a:chExt cx="1747157" cy="1698172"/>
          </a:xfrm>
        </p:grpSpPr>
        <p:sp>
          <p:nvSpPr>
            <p:cNvPr id="8" name="矩形 7"/>
            <p:cNvSpPr/>
            <p:nvPr/>
          </p:nvSpPr>
          <p:spPr>
            <a:xfrm>
              <a:off x="3687540" y="2604401"/>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Grammar</a:t>
              </a:r>
            </a:p>
          </p:txBody>
        </p:sp>
        <p:sp>
          <p:nvSpPr>
            <p:cNvPr id="9" name="矩形 8"/>
            <p:cNvSpPr/>
            <p:nvPr/>
          </p:nvSpPr>
          <p:spPr>
            <a:xfrm>
              <a:off x="3687540" y="1755315"/>
              <a:ext cx="1747157"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Formal and accurate</a:t>
              </a:r>
            </a:p>
          </p:txBody>
        </p:sp>
      </p:grpSp>
      <p:grpSp>
        <p:nvGrpSpPr>
          <p:cNvPr id="10" name="组合 9"/>
          <p:cNvGrpSpPr/>
          <p:nvPr/>
        </p:nvGrpSpPr>
        <p:grpSpPr>
          <a:xfrm>
            <a:off x="2835268" y="3502477"/>
            <a:ext cx="2714006" cy="1187282"/>
            <a:chOff x="2835268" y="3502477"/>
            <a:chExt cx="2714006" cy="1187282"/>
          </a:xfrm>
        </p:grpSpPr>
        <p:sp>
          <p:nvSpPr>
            <p:cNvPr id="11" name="下箭头 10"/>
            <p:cNvSpPr/>
            <p:nvPr/>
          </p:nvSpPr>
          <p:spPr>
            <a:xfrm rot="10800000">
              <a:off x="4371647" y="3502477"/>
              <a:ext cx="525907" cy="63587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2" name="TextBox 14"/>
            <p:cNvSpPr txBox="1"/>
            <p:nvPr/>
          </p:nvSpPr>
          <p:spPr>
            <a:xfrm>
              <a:off x="4311435" y="3747391"/>
              <a:ext cx="1237839" cy="369332"/>
            </a:xfrm>
            <a:prstGeom prst="rect">
              <a:avLst/>
            </a:prstGeom>
            <a:noFill/>
          </p:spPr>
          <p:txBody>
            <a:bodyPr wrap="none" rtlCol="0">
              <a:spAutoFit/>
            </a:bodyPr>
            <a:lstStyle/>
            <a:p>
              <a:r>
                <a:rPr lang="en-US" altLang="zh-CN" b="1" dirty="0"/>
                <a:t>recognize</a:t>
              </a:r>
              <a:endParaRPr lang="zh-CN" altLang="en-US" b="1" dirty="0"/>
            </a:p>
          </p:txBody>
        </p:sp>
        <p:sp>
          <p:nvSpPr>
            <p:cNvPr id="13" name="下箭头 12"/>
            <p:cNvSpPr/>
            <p:nvPr/>
          </p:nvSpPr>
          <p:spPr>
            <a:xfrm rot="6575539">
              <a:off x="3072476" y="3953552"/>
              <a:ext cx="525907" cy="946508"/>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4" name="TextBox 16"/>
            <p:cNvSpPr txBox="1"/>
            <p:nvPr/>
          </p:nvSpPr>
          <p:spPr>
            <a:xfrm>
              <a:off x="2835268" y="3985676"/>
              <a:ext cx="1237839" cy="369332"/>
            </a:xfrm>
            <a:prstGeom prst="rect">
              <a:avLst/>
            </a:prstGeom>
            <a:noFill/>
          </p:spPr>
          <p:txBody>
            <a:bodyPr wrap="none" rtlCol="0">
              <a:spAutoFit/>
            </a:bodyPr>
            <a:lstStyle/>
            <a:p>
              <a:r>
                <a:rPr lang="en-US" altLang="zh-CN" b="1" dirty="0"/>
                <a:t>recognize</a:t>
              </a:r>
              <a:endParaRPr lang="zh-CN" altLang="en-US" b="1" dirty="0"/>
            </a:p>
          </p:txBody>
        </p:sp>
      </p:grpSp>
      <p:grpSp>
        <p:nvGrpSpPr>
          <p:cNvPr id="15" name="组合 14"/>
          <p:cNvGrpSpPr/>
          <p:nvPr/>
        </p:nvGrpSpPr>
        <p:grpSpPr>
          <a:xfrm>
            <a:off x="3598469" y="4186366"/>
            <a:ext cx="1950805" cy="2048407"/>
            <a:chOff x="3598469" y="4186366"/>
            <a:chExt cx="1950805" cy="2048407"/>
          </a:xfrm>
        </p:grpSpPr>
        <p:sp>
          <p:nvSpPr>
            <p:cNvPr id="16" name="椭圆 15"/>
            <p:cNvSpPr/>
            <p:nvPr/>
          </p:nvSpPr>
          <p:spPr>
            <a:xfrm>
              <a:off x="3598469" y="4186366"/>
              <a:ext cx="1950805" cy="1191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Transition Diagram</a:t>
              </a:r>
            </a:p>
          </p:txBody>
        </p:sp>
        <p:sp>
          <p:nvSpPr>
            <p:cNvPr id="17" name="矩形 16"/>
            <p:cNvSpPr/>
            <p:nvPr/>
          </p:nvSpPr>
          <p:spPr>
            <a:xfrm>
              <a:off x="3869459" y="5385687"/>
              <a:ext cx="1600196"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informal</a:t>
              </a:r>
              <a:r>
                <a:rPr lang="zh-CN" altLang="en-US" dirty="0"/>
                <a:t>，</a:t>
              </a:r>
              <a:r>
                <a:rPr lang="en-US" altLang="zh-CN" dirty="0"/>
                <a:t>inaccurate</a:t>
              </a:r>
              <a:r>
                <a:rPr lang="zh-CN" altLang="en-US" dirty="0"/>
                <a:t>（</a:t>
              </a:r>
              <a:r>
                <a:rPr lang="en-US" altLang="zh-CN" dirty="0"/>
                <a:t>technique</a:t>
              </a:r>
              <a:r>
                <a:rPr lang="zh-CN" altLang="en-US" dirty="0"/>
                <a:t>）</a:t>
              </a:r>
              <a:endParaRPr lang="en-US" altLang="zh-CN" dirty="0"/>
            </a:p>
          </p:txBody>
        </p:sp>
      </p:grpSp>
      <p:grpSp>
        <p:nvGrpSpPr>
          <p:cNvPr id="18" name="组合 17"/>
          <p:cNvGrpSpPr/>
          <p:nvPr/>
        </p:nvGrpSpPr>
        <p:grpSpPr>
          <a:xfrm>
            <a:off x="5264932" y="4279965"/>
            <a:ext cx="1305218" cy="696139"/>
            <a:chOff x="5264932" y="4292224"/>
            <a:chExt cx="1305218" cy="696139"/>
          </a:xfrm>
        </p:grpSpPr>
        <p:sp>
          <p:nvSpPr>
            <p:cNvPr id="19" name="右箭头 18"/>
            <p:cNvSpPr/>
            <p:nvPr/>
          </p:nvSpPr>
          <p:spPr>
            <a:xfrm>
              <a:off x="5508180" y="4563820"/>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0" name="TextBox 20"/>
            <p:cNvSpPr txBox="1"/>
            <p:nvPr/>
          </p:nvSpPr>
          <p:spPr>
            <a:xfrm>
              <a:off x="5264932" y="4292224"/>
              <a:ext cx="1305218" cy="369332"/>
            </a:xfrm>
            <a:prstGeom prst="rect">
              <a:avLst/>
            </a:prstGeom>
            <a:noFill/>
          </p:spPr>
          <p:txBody>
            <a:bodyPr wrap="square" rtlCol="0">
              <a:spAutoFit/>
            </a:bodyPr>
            <a:lstStyle/>
            <a:p>
              <a:r>
                <a:rPr lang="en-US" altLang="zh-CN" b="1" dirty="0"/>
                <a:t>Formalize</a:t>
              </a:r>
              <a:endParaRPr lang="zh-CN" altLang="en-US" b="1" dirty="0"/>
            </a:p>
          </p:txBody>
        </p:sp>
      </p:grpSp>
      <p:grpSp>
        <p:nvGrpSpPr>
          <p:cNvPr id="21" name="组合 20"/>
          <p:cNvGrpSpPr/>
          <p:nvPr/>
        </p:nvGrpSpPr>
        <p:grpSpPr>
          <a:xfrm>
            <a:off x="6412727" y="4204397"/>
            <a:ext cx="1796144" cy="1717202"/>
            <a:chOff x="6365427" y="4335223"/>
            <a:chExt cx="1796144" cy="1717202"/>
          </a:xfrm>
        </p:grpSpPr>
        <p:sp>
          <p:nvSpPr>
            <p:cNvPr id="22" name="矩形 21"/>
            <p:cNvSpPr/>
            <p:nvPr/>
          </p:nvSpPr>
          <p:spPr>
            <a:xfrm>
              <a:off x="6365427" y="4335223"/>
              <a:ext cx="1747157" cy="8490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Finite Automata</a:t>
              </a:r>
            </a:p>
          </p:txBody>
        </p:sp>
        <p:sp>
          <p:nvSpPr>
            <p:cNvPr id="23" name="矩形 22"/>
            <p:cNvSpPr/>
            <p:nvPr/>
          </p:nvSpPr>
          <p:spPr>
            <a:xfrm>
              <a:off x="6375889" y="5203339"/>
              <a:ext cx="1785682"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Formal, accurate</a:t>
              </a:r>
            </a:p>
            <a:p>
              <a:pPr algn="ctr"/>
              <a:r>
                <a:rPr lang="zh-CN" altLang="en-US" dirty="0"/>
                <a:t>（</a:t>
              </a:r>
              <a:r>
                <a:rPr lang="en-US" altLang="zh-CN" dirty="0"/>
                <a:t>technique</a:t>
              </a:r>
              <a:r>
                <a:rPr lang="zh-CN" altLang="en-US" dirty="0"/>
                <a:t>）</a:t>
              </a:r>
              <a:endParaRPr lang="en-US" altLang="zh-CN" dirty="0"/>
            </a:p>
          </p:txBody>
        </p:sp>
      </p:grpSp>
    </p:spTree>
    <p:extLst>
      <p:ext uri="{BB962C8B-B14F-4D97-AF65-F5344CB8AC3E}">
        <p14:creationId xmlns:p14="http://schemas.microsoft.com/office/powerpoint/2010/main" val="9170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description</a:t>
            </a:r>
            <a:endParaRPr lang="zh-CN" altLang="en-US" dirty="0"/>
          </a:p>
        </p:txBody>
      </p:sp>
      <p:sp>
        <p:nvSpPr>
          <p:cNvPr id="3" name="内容占位符 2"/>
          <p:cNvSpPr>
            <a:spLocks noGrp="1"/>
          </p:cNvSpPr>
          <p:nvPr>
            <p:ph idx="1"/>
          </p:nvPr>
        </p:nvSpPr>
        <p:spPr/>
        <p:txBody>
          <a:bodyPr>
            <a:normAutofit/>
          </a:bodyPr>
          <a:lstStyle/>
          <a:p>
            <a:r>
              <a:rPr lang="en-US" altLang="zh-CN" sz="2000" i="1" dirty="0">
                <a:solidFill>
                  <a:srgbClr val="7030A0"/>
                </a:solidFill>
              </a:rPr>
              <a:t>Finite automata </a:t>
            </a:r>
            <a:r>
              <a:rPr lang="en-US" altLang="zh-CN" sz="2000" dirty="0"/>
              <a:t>are recognizers; they simply say "yes" or "no" about each possible input string</a:t>
            </a:r>
          </a:p>
          <a:p>
            <a:r>
              <a:rPr lang="en-US" altLang="zh-CN" sz="2000" dirty="0"/>
              <a:t>Finite automata come in two flavors:</a:t>
            </a:r>
          </a:p>
          <a:p>
            <a:pPr lvl="1"/>
            <a:r>
              <a:rPr lang="en-US" altLang="zh-CN" sz="1700" dirty="0"/>
              <a:t>(1) </a:t>
            </a:r>
            <a:r>
              <a:rPr lang="en-US" altLang="zh-CN" sz="1700" dirty="0">
                <a:solidFill>
                  <a:srgbClr val="FF0000"/>
                </a:solidFill>
              </a:rPr>
              <a:t>Deterministic finite automata (DFA) </a:t>
            </a:r>
            <a:r>
              <a:rPr lang="en-US" altLang="zh-CN" sz="1700" dirty="0"/>
              <a:t>have, for each state, and for</a:t>
            </a:r>
          </a:p>
          <a:p>
            <a:pPr marL="342900" lvl="1" indent="0">
              <a:buNone/>
            </a:pPr>
            <a:r>
              <a:rPr lang="en-US" altLang="zh-CN" sz="1700" dirty="0"/>
              <a:t>each symbol of its input alphabet exactly one edge with that symbol</a:t>
            </a:r>
          </a:p>
          <a:p>
            <a:pPr marL="342900" lvl="1" indent="0">
              <a:buNone/>
            </a:pPr>
            <a:r>
              <a:rPr lang="en-US" altLang="zh-CN" sz="1700" dirty="0"/>
              <a:t>leaving that state</a:t>
            </a:r>
          </a:p>
          <a:p>
            <a:pPr lvl="1"/>
            <a:r>
              <a:rPr lang="en-US" altLang="zh-CN" sz="1700" dirty="0"/>
              <a:t>(2) </a:t>
            </a:r>
            <a:r>
              <a:rPr lang="en-US" altLang="zh-CN" sz="1700" dirty="0">
                <a:solidFill>
                  <a:srgbClr val="FF0000"/>
                </a:solidFill>
              </a:rPr>
              <a:t>Nondeterministic finite automata (NFA) </a:t>
            </a:r>
            <a:r>
              <a:rPr lang="en-US" altLang="zh-CN" sz="1700" dirty="0"/>
              <a:t>have no restrictions on the labels of their edges. A symbol can label several edges out of the same state, and </a:t>
            </a:r>
            <a:r>
              <a:rPr lang="en-US" altLang="zh-CN" sz="1700" b="1" dirty="0">
                <a:sym typeface="Symbol" panose="05050102010706020507" pitchFamily="18" charset="2"/>
              </a:rPr>
              <a:t></a:t>
            </a:r>
            <a:r>
              <a:rPr lang="en-US" altLang="zh-CN" sz="1700" dirty="0"/>
              <a:t>, the empty string, is a possible label.</a:t>
            </a:r>
          </a:p>
          <a:p>
            <a:pPr lvl="1"/>
            <a:endParaRPr lang="en-US" altLang="zh-CN" sz="1700" dirty="0"/>
          </a:p>
          <a:p>
            <a:r>
              <a:rPr lang="en-US" altLang="zh-CN" sz="2000" dirty="0"/>
              <a:t>Conclusion: Both deterministic and nondeterministic finite automata are capable of recognizing the same languages.</a:t>
            </a:r>
            <a:endParaRPr lang="zh-CN" altLang="en-US" sz="2000" dirty="0"/>
          </a:p>
        </p:txBody>
      </p:sp>
    </p:spTree>
    <p:extLst>
      <p:ext uri="{BB962C8B-B14F-4D97-AF65-F5344CB8AC3E}">
        <p14:creationId xmlns:p14="http://schemas.microsoft.com/office/powerpoint/2010/main" val="400319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definition</a:t>
            </a:r>
            <a:endParaRPr lang="zh-CN" altLang="en-US" dirty="0"/>
          </a:p>
        </p:txBody>
      </p:sp>
      <p:sp>
        <p:nvSpPr>
          <p:cNvPr id="4" name="内容占位符 4"/>
          <p:cNvSpPr>
            <a:spLocks noGrp="1"/>
          </p:cNvSpPr>
          <p:nvPr>
            <p:ph sz="half" idx="1"/>
          </p:nvPr>
        </p:nvSpPr>
        <p:spPr>
          <a:xfrm>
            <a:off x="828675" y="1600201"/>
            <a:ext cx="3686175" cy="4571999"/>
          </a:xfrm>
        </p:spPr>
        <p:txBody>
          <a:bodyPr>
            <a:noAutofit/>
          </a:bodyPr>
          <a:lstStyle/>
          <a:p>
            <a:r>
              <a:rPr lang="en-US" altLang="zh-CN" sz="2000" b="1" dirty="0"/>
              <a:t>DFA</a:t>
            </a:r>
            <a:r>
              <a:rPr lang="zh-CN" altLang="en-US" sz="2000" b="1" dirty="0"/>
              <a:t> </a:t>
            </a:r>
            <a:endParaRPr lang="en-US" altLang="zh-CN" sz="2000" b="1" dirty="0"/>
          </a:p>
          <a:p>
            <a:pPr marL="0" indent="0">
              <a:buNone/>
            </a:pPr>
            <a:r>
              <a:rPr lang="en-US" altLang="zh-CN" sz="2000" dirty="0">
                <a:latin typeface="Times New Roman" panose="02020603050405020304" pitchFamily="18" charset="0"/>
                <a:cs typeface="Times New Roman" panose="02020603050405020304" pitchFamily="18" charset="0"/>
              </a:rPr>
              <a:t>M={S,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l-GR" altLang="zh-CN" sz="2000" dirty="0">
                <a:latin typeface="Times New Roman" panose="02020603050405020304" pitchFamily="18" charset="0"/>
                <a:ea typeface="Cambria Math"/>
                <a:cs typeface="Times New Roman" panose="02020603050405020304" pitchFamily="18" charset="0"/>
              </a:rPr>
              <a:t>δ</a:t>
            </a:r>
            <a:r>
              <a:rPr lang="en-US" altLang="zh-CN" sz="2000" dirty="0">
                <a:latin typeface="Times New Roman" panose="02020603050405020304" pitchFamily="18" charset="0"/>
                <a:ea typeface="Cambria Math"/>
                <a:cs typeface="Times New Roman" panose="02020603050405020304" pitchFamily="18" charset="0"/>
              </a:rPr>
              <a:t>, s</a:t>
            </a:r>
            <a:r>
              <a:rPr lang="en-US" altLang="zh-CN" sz="2000" baseline="-25000" dirty="0">
                <a:latin typeface="Times New Roman" panose="02020603050405020304" pitchFamily="18" charset="0"/>
                <a:ea typeface="Cambria Math"/>
                <a:cs typeface="Times New Roman" panose="02020603050405020304" pitchFamily="18" charset="0"/>
              </a:rPr>
              <a:t>0</a:t>
            </a:r>
            <a:r>
              <a:rPr lang="en-US" altLang="zh-CN" sz="2000" dirty="0">
                <a:latin typeface="Times New Roman" panose="02020603050405020304" pitchFamily="18" charset="0"/>
                <a:ea typeface="Cambria Math"/>
                <a:cs typeface="Times New Roman" panose="02020603050405020304" pitchFamily="18" charset="0"/>
              </a:rPr>
              <a:t>, F</a:t>
            </a:r>
            <a:r>
              <a:rPr lang="en-US" altLang="zh-CN" sz="2000" dirty="0">
                <a:latin typeface="Times New Roman" panose="02020603050405020304" pitchFamily="18" charset="0"/>
                <a:cs typeface="Times New Roman" panose="02020603050405020304" pitchFamily="18" charset="0"/>
              </a:rPr>
              <a:t>}</a:t>
            </a:r>
          </a:p>
          <a:p>
            <a:pPr marL="457200" indent="-457200">
              <a:buAutoNum type="arabicParenBoth"/>
            </a:pPr>
            <a:r>
              <a:rPr lang="en-US" altLang="zh-CN" sz="2000" dirty="0">
                <a:latin typeface="Times New Roman" panose="02020603050405020304" pitchFamily="18" charset="0"/>
                <a:cs typeface="Times New Roman" panose="02020603050405020304" pitchFamily="18" charset="0"/>
              </a:rPr>
              <a:t>S: a set of finite state</a:t>
            </a:r>
          </a:p>
          <a:p>
            <a:pPr marL="457200" indent="-457200">
              <a:buAutoNum type="arabicParenBoth"/>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is finite alphabet, where each element is a input symbol.</a:t>
            </a:r>
          </a:p>
          <a:p>
            <a:pPr marL="457200" indent="-457200">
              <a:buAutoNum type="arabicParenBoth"/>
            </a:pPr>
            <a:r>
              <a:rPr lang="zh-CN" altLang="en-US" sz="2000" dirty="0">
                <a:solidFill>
                  <a:srgbClr val="00B050"/>
                </a:solidFill>
                <a:latin typeface="Times New Roman" panose="02020603050405020304" pitchFamily="18" charset="0"/>
                <a:cs typeface="Times New Roman" panose="02020603050405020304" pitchFamily="18" charset="0"/>
              </a:rPr>
              <a:t> </a:t>
            </a:r>
            <a:r>
              <a:rPr lang="el-GR" altLang="zh-CN" sz="2000" dirty="0">
                <a:solidFill>
                  <a:srgbClr val="00B050"/>
                </a:solidFill>
                <a:latin typeface="Times New Roman" panose="02020603050405020304" pitchFamily="18" charset="0"/>
                <a:ea typeface="Cambria Math"/>
                <a:cs typeface="Times New Roman" panose="02020603050405020304" pitchFamily="18" charset="0"/>
              </a:rPr>
              <a:t>δ</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 is a mapping from S</a:t>
            </a:r>
            <a:r>
              <a:rPr lang="zh-CN" altLang="en-US" sz="2000" dirty="0">
                <a:solidFill>
                  <a:srgbClr val="00B050"/>
                </a:solidFill>
                <a:latin typeface="Times New Roman" panose="02020603050405020304" pitchFamily="18" charset="0"/>
                <a:cs typeface="Times New Roman" panose="02020603050405020304" pitchFamily="18" charset="0"/>
              </a:rPr>
              <a:t> </a:t>
            </a:r>
            <a:r>
              <a:rPr lang="en-US" altLang="zh-CN" sz="2000" dirty="0">
                <a:solidFill>
                  <a:srgbClr val="00B050"/>
                </a:solidFill>
                <a:latin typeface="Times New Roman" panose="02020603050405020304" pitchFamily="18" charset="0"/>
                <a:cs typeface="Times New Roman" panose="02020603050405020304" pitchFamily="18" charset="0"/>
              </a:rPr>
              <a:t>×</a:t>
            </a:r>
            <a:r>
              <a:rPr lang="zh-CN" altLang="en-US" sz="2000" dirty="0">
                <a:solidFill>
                  <a:srgbClr val="00B050"/>
                </a:solidFill>
                <a:latin typeface="Times New Roman" panose="02020603050405020304" pitchFamily="18" charset="0"/>
                <a:cs typeface="Times New Roman" panose="02020603050405020304" pitchFamily="18" charset="0"/>
              </a:rPr>
              <a:t>∑ </a:t>
            </a:r>
            <a:r>
              <a:rPr lang="en-US" altLang="zh-CN" sz="2000" dirty="0">
                <a:solidFill>
                  <a:srgbClr val="00B050"/>
                </a:solidFill>
                <a:latin typeface="Times New Roman" panose="02020603050405020304" pitchFamily="18" charset="0"/>
                <a:cs typeface="Times New Roman" panose="02020603050405020304" pitchFamily="18" charset="0"/>
              </a:rPr>
              <a:t>to one state in S.</a:t>
            </a:r>
            <a:r>
              <a:rPr lang="el-GR" altLang="zh-CN" sz="2000" dirty="0">
                <a:solidFill>
                  <a:srgbClr val="00B050"/>
                </a:solidFill>
                <a:latin typeface="Times New Roman" panose="02020603050405020304" pitchFamily="18" charset="0"/>
                <a:ea typeface="Cambria Math"/>
                <a:cs typeface="Times New Roman" panose="02020603050405020304" pitchFamily="18" charset="0"/>
              </a:rPr>
              <a:t> δ</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(s, a)=s’</a:t>
            </a:r>
            <a:r>
              <a:rPr lang="zh-CN" altLang="en-US" sz="2000" dirty="0">
                <a:solidFill>
                  <a:srgbClr val="00B050"/>
                </a:solidFill>
                <a:latin typeface="Times New Roman" panose="02020603050405020304" pitchFamily="18" charset="0"/>
                <a:ea typeface="Cambria Math"/>
                <a:cs typeface="Times New Roman" panose="02020603050405020304" pitchFamily="18" charset="0"/>
              </a:rPr>
              <a:t> ：</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when current state is s</a:t>
            </a:r>
            <a:r>
              <a:rPr lang="zh-CN" altLang="en-US" sz="2000" dirty="0">
                <a:solidFill>
                  <a:srgbClr val="00B050"/>
                </a:solidFill>
                <a:latin typeface="Times New Roman" panose="02020603050405020304" pitchFamily="18" charset="0"/>
                <a:ea typeface="Cambria Math"/>
                <a:cs typeface="Times New Roman" panose="02020603050405020304" pitchFamily="18" charset="0"/>
              </a:rPr>
              <a:t>，</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if the input symbol is a , then the transition of the next state is s’</a:t>
            </a:r>
          </a:p>
          <a:p>
            <a:pPr marL="457200" indent="-457200">
              <a:buAutoNum type="arabicParenBoth"/>
            </a:pPr>
            <a:r>
              <a:rPr lang="en-US" altLang="zh-CN" sz="2000" dirty="0">
                <a:solidFill>
                  <a:srgbClr val="00B050"/>
                </a:solidFill>
                <a:latin typeface="Times New Roman" panose="02020603050405020304" pitchFamily="18" charset="0"/>
                <a:ea typeface="Cambria Math"/>
                <a:cs typeface="Times New Roman" panose="02020603050405020304" pitchFamily="18" charset="0"/>
              </a:rPr>
              <a:t>s</a:t>
            </a:r>
            <a:r>
              <a:rPr lang="en-US" altLang="zh-CN" sz="2000" baseline="-25000" dirty="0">
                <a:solidFill>
                  <a:srgbClr val="00B050"/>
                </a:solidFill>
                <a:latin typeface="Times New Roman" panose="02020603050405020304" pitchFamily="18" charset="0"/>
                <a:ea typeface="Cambria Math"/>
                <a:cs typeface="Times New Roman" panose="02020603050405020304" pitchFamily="18" charset="0"/>
              </a:rPr>
              <a:t>0</a:t>
            </a:r>
            <a:r>
              <a:rPr lang="en-US" altLang="zh-CN" sz="2000" dirty="0">
                <a:solidFill>
                  <a:srgbClr val="00B050"/>
                </a:solidFill>
                <a:latin typeface="Cambria Math"/>
                <a:ea typeface="Cambria Math"/>
                <a:cs typeface="Times New Roman" panose="02020603050405020304" pitchFamily="18" charset="0"/>
              </a:rPr>
              <a:t>∊S is a unique start state</a:t>
            </a:r>
          </a:p>
          <a:p>
            <a:pPr marL="457200" indent="-457200">
              <a:buAutoNum type="arabicParenBoth"/>
            </a:pPr>
            <a:r>
              <a:rPr lang="en-US" altLang="zh-CN" sz="2000" dirty="0">
                <a:latin typeface="Cambria Math"/>
                <a:ea typeface="Cambria Math"/>
                <a:cs typeface="Times New Roman" panose="02020603050405020304" pitchFamily="18" charset="0"/>
              </a:rPr>
              <a:t>F⊆S</a:t>
            </a:r>
            <a:r>
              <a:rPr lang="zh-CN" altLang="en-US" sz="2000" dirty="0">
                <a:latin typeface="Cambria Math"/>
                <a:ea typeface="Cambria Math"/>
                <a:cs typeface="Times New Roman" panose="02020603050405020304" pitchFamily="18" charset="0"/>
              </a:rPr>
              <a:t> </a:t>
            </a:r>
            <a:r>
              <a:rPr lang="en-US" altLang="zh-CN" sz="2000" dirty="0">
                <a:latin typeface="Cambria Math"/>
                <a:ea typeface="Cambria Math"/>
                <a:cs typeface="Times New Roman" panose="02020603050405020304" pitchFamily="18" charset="0"/>
              </a:rPr>
              <a:t>is a set of final states</a:t>
            </a:r>
            <a:r>
              <a:rPr lang="zh-CN" altLang="en-US" sz="2000" dirty="0">
                <a:latin typeface="Cambria Math"/>
                <a:ea typeface="Cambria Math"/>
                <a:cs typeface="Times New Roman" panose="02020603050405020304" pitchFamily="18" charset="0"/>
              </a:rPr>
              <a:t>（</a:t>
            </a:r>
            <a:r>
              <a:rPr lang="en-US" altLang="zh-CN" sz="2000" dirty="0">
                <a:latin typeface="Cambria Math"/>
                <a:ea typeface="Cambria Math"/>
                <a:cs typeface="Times New Roman" panose="02020603050405020304" pitchFamily="18" charset="0"/>
              </a:rPr>
              <a:t>can be empty </a:t>
            </a:r>
            <a:r>
              <a:rPr lang="zh-CN" altLang="en-US" sz="2000" dirty="0">
                <a:latin typeface="Cambria Math"/>
                <a:ea typeface="Cambria Math"/>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5" name="内容占位符 4"/>
          <p:cNvSpPr txBox="1">
            <a:spLocks/>
          </p:cNvSpPr>
          <p:nvPr/>
        </p:nvSpPr>
        <p:spPr>
          <a:xfrm>
            <a:off x="4901418" y="1600200"/>
            <a:ext cx="3686175" cy="4571999"/>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sz="2000" b="1" dirty="0"/>
              <a:t>NFA</a:t>
            </a:r>
          </a:p>
          <a:p>
            <a:pPr marL="0" indent="0">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M={S,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l-GR" altLang="zh-CN" sz="2000" dirty="0">
                <a:latin typeface="Times New Roman" panose="02020603050405020304" pitchFamily="18" charset="0"/>
                <a:ea typeface="Cambria Math"/>
                <a:cs typeface="Times New Roman" panose="02020603050405020304" pitchFamily="18" charset="0"/>
              </a:rPr>
              <a:t>δ</a:t>
            </a:r>
            <a:r>
              <a:rPr lang="en-US" altLang="zh-CN" sz="2000" dirty="0">
                <a:latin typeface="Times New Roman" panose="02020603050405020304" pitchFamily="18" charset="0"/>
                <a:ea typeface="Cambria Math"/>
                <a:cs typeface="Times New Roman" panose="02020603050405020304" pitchFamily="18" charset="0"/>
              </a:rPr>
              <a:t>, S</a:t>
            </a:r>
            <a:r>
              <a:rPr lang="en-US" altLang="zh-CN" sz="2000" baseline="-25000" dirty="0">
                <a:latin typeface="Times New Roman" panose="02020603050405020304" pitchFamily="18" charset="0"/>
                <a:ea typeface="Cambria Math"/>
                <a:cs typeface="Times New Roman" panose="02020603050405020304" pitchFamily="18" charset="0"/>
              </a:rPr>
              <a:t>0</a:t>
            </a:r>
            <a:r>
              <a:rPr lang="en-US" altLang="zh-CN" sz="2000" dirty="0">
                <a:latin typeface="Times New Roman" panose="02020603050405020304" pitchFamily="18" charset="0"/>
                <a:ea typeface="Cambria Math"/>
                <a:cs typeface="Times New Roman" panose="02020603050405020304" pitchFamily="18" charset="0"/>
              </a:rPr>
              <a:t>, F</a:t>
            </a:r>
            <a:r>
              <a:rPr lang="en-US" altLang="zh-CN" sz="20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AutoNum type="arabicParenBoth"/>
            </a:pPr>
            <a:r>
              <a:rPr lang="en-US" altLang="zh-CN" sz="2000" dirty="0">
                <a:latin typeface="Times New Roman" panose="02020603050405020304" pitchFamily="18" charset="0"/>
                <a:cs typeface="Times New Roman" panose="02020603050405020304" pitchFamily="18" charset="0"/>
              </a:rPr>
              <a:t>S: a set of finite state</a:t>
            </a:r>
          </a:p>
          <a:p>
            <a:pPr marL="457200" indent="-457200">
              <a:buAutoNum type="arabicParenBoth"/>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is finite alphabet, where each element is a input letter.</a:t>
            </a:r>
          </a:p>
          <a:p>
            <a:pPr marL="457200" indent="-457200">
              <a:buFont typeface="Wingdings" panose="05000000000000000000" pitchFamily="2" charset="2"/>
              <a:buAutoNum type="arabicParenBoth"/>
            </a:pPr>
            <a:r>
              <a:rPr lang="el-GR" altLang="zh-CN" sz="2000" dirty="0">
                <a:solidFill>
                  <a:srgbClr val="00B0F0"/>
                </a:solidFill>
                <a:latin typeface="Times New Roman" panose="02020603050405020304" pitchFamily="18" charset="0"/>
                <a:ea typeface="Cambria Math"/>
                <a:cs typeface="Times New Roman" panose="02020603050405020304" pitchFamily="18" charset="0"/>
              </a:rPr>
              <a:t>δ</a:t>
            </a:r>
            <a:r>
              <a:rPr lang="en-US" altLang="zh-CN" sz="2000" dirty="0">
                <a:solidFill>
                  <a:srgbClr val="00B0F0"/>
                </a:solidFill>
                <a:latin typeface="Times New Roman" panose="02020603050405020304" pitchFamily="18" charset="0"/>
                <a:ea typeface="Cambria Math"/>
                <a:cs typeface="Times New Roman" panose="02020603050405020304" pitchFamily="18" charset="0"/>
              </a:rPr>
              <a:t> is a mapping from S</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to a subset of S</a:t>
            </a:r>
            <a:r>
              <a:rPr lang="zh-CN" altLang="en-US" sz="2000" dirty="0">
                <a:solidFill>
                  <a:srgbClr val="00B0F0"/>
                </a:solidFill>
                <a:latin typeface="Times New Roman" panose="02020603050405020304" pitchFamily="18" charset="0"/>
                <a:cs typeface="Times New Roman" panose="02020603050405020304" pitchFamily="18" charset="0"/>
              </a:rPr>
              <a:t>，</a:t>
            </a:r>
            <a:r>
              <a:rPr lang="en-US" altLang="zh-CN" sz="2000" dirty="0">
                <a:solidFill>
                  <a:srgbClr val="00B0F0"/>
                </a:solidFill>
                <a:latin typeface="Times New Roman" panose="02020603050405020304" pitchFamily="18" charset="0"/>
                <a:cs typeface="Times New Roman" panose="02020603050405020304" pitchFamily="18" charset="0"/>
              </a:rPr>
              <a:t>i.e., </a:t>
            </a:r>
            <a:r>
              <a:rPr lang="el-GR" altLang="zh-CN" sz="2000" dirty="0">
                <a:solidFill>
                  <a:srgbClr val="00B0F0"/>
                </a:solidFill>
                <a:latin typeface="Times New Roman" panose="02020603050405020304" pitchFamily="18" charset="0"/>
                <a:ea typeface="Cambria Math"/>
                <a:cs typeface="Times New Roman" panose="02020603050405020304" pitchFamily="18" charset="0"/>
              </a:rPr>
              <a:t> δ</a:t>
            </a:r>
            <a:r>
              <a:rPr lang="en-US" altLang="zh-CN" sz="2000" dirty="0">
                <a:solidFill>
                  <a:srgbClr val="00B0F0"/>
                </a:solidFill>
                <a:latin typeface="Times New Roman" panose="02020603050405020304" pitchFamily="18" charset="0"/>
                <a:ea typeface="Cambria Math"/>
                <a:cs typeface="Times New Roman" panose="02020603050405020304" pitchFamily="18" charset="0"/>
              </a:rPr>
              <a:t>: S</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a:t>
            </a:r>
            <a:r>
              <a:rPr lang="en-US" altLang="zh-CN" sz="2000" i="1" dirty="0">
                <a:solidFill>
                  <a:srgbClr val="00B0F0"/>
                </a:solidFill>
                <a:latin typeface="Times New Roman" panose="02020603050405020304" pitchFamily="18" charset="0"/>
                <a:ea typeface="Cambria Math"/>
                <a:cs typeface="Times New Roman" panose="02020603050405020304" pitchFamily="18" charset="0"/>
              </a:rPr>
              <a:t> →2</a:t>
            </a:r>
            <a:r>
              <a:rPr lang="en-US" altLang="zh-CN" sz="2000" i="1" baseline="30000" dirty="0">
                <a:solidFill>
                  <a:srgbClr val="00B0F0"/>
                </a:solidFill>
                <a:latin typeface="Times New Roman" panose="02020603050405020304" pitchFamily="18" charset="0"/>
                <a:ea typeface="Cambria Math"/>
                <a:cs typeface="Times New Roman" panose="02020603050405020304" pitchFamily="18" charset="0"/>
              </a:rPr>
              <a:t>S</a:t>
            </a:r>
            <a:endParaRPr lang="en-US" altLang="zh-CN" sz="2000" dirty="0">
              <a:solidFill>
                <a:srgbClr val="00B0F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AutoNum type="arabicParenBoth"/>
            </a:pPr>
            <a:r>
              <a:rPr lang="en-US" altLang="zh-CN" sz="2000" dirty="0">
                <a:solidFill>
                  <a:srgbClr val="00B0F0"/>
                </a:solidFill>
                <a:latin typeface="Times New Roman" panose="02020603050405020304" pitchFamily="18" charset="0"/>
                <a:ea typeface="Cambria Math"/>
                <a:cs typeface="Times New Roman" panose="02020603050405020304" pitchFamily="18" charset="0"/>
              </a:rPr>
              <a:t>S</a:t>
            </a:r>
            <a:r>
              <a:rPr lang="en-US" altLang="zh-CN" sz="2000" baseline="-25000" dirty="0">
                <a:solidFill>
                  <a:srgbClr val="00B0F0"/>
                </a:solidFill>
                <a:latin typeface="Times New Roman" panose="02020603050405020304" pitchFamily="18" charset="0"/>
                <a:ea typeface="Cambria Math"/>
                <a:cs typeface="Times New Roman" panose="02020603050405020304" pitchFamily="18" charset="0"/>
              </a:rPr>
              <a:t>0</a:t>
            </a:r>
            <a:r>
              <a:rPr lang="en-US" altLang="zh-CN" sz="2000" dirty="0">
                <a:solidFill>
                  <a:srgbClr val="00B0F0"/>
                </a:solidFill>
                <a:latin typeface="Cambria Math"/>
                <a:ea typeface="Cambria Math"/>
                <a:cs typeface="Times New Roman" panose="02020603050405020304" pitchFamily="18" charset="0"/>
              </a:rPr>
              <a:t> ⊆ S</a:t>
            </a:r>
            <a:r>
              <a:rPr lang="zh-CN" altLang="en-US" sz="2000" dirty="0">
                <a:solidFill>
                  <a:srgbClr val="00B0F0"/>
                </a:solidFill>
                <a:latin typeface="Cambria Math"/>
                <a:ea typeface="Cambria Math"/>
                <a:cs typeface="Times New Roman" panose="02020603050405020304" pitchFamily="18" charset="0"/>
              </a:rPr>
              <a:t> </a:t>
            </a:r>
            <a:r>
              <a:rPr lang="en-US" altLang="zh-CN" sz="2000" dirty="0">
                <a:solidFill>
                  <a:srgbClr val="00B0F0"/>
                </a:solidFill>
                <a:latin typeface="Cambria Math"/>
                <a:ea typeface="Cambria Math"/>
                <a:cs typeface="Times New Roman" panose="02020603050405020304" pitchFamily="18" charset="0"/>
              </a:rPr>
              <a:t>is a non-empty set of start states</a:t>
            </a:r>
          </a:p>
          <a:p>
            <a:pPr marL="457200" indent="-457200">
              <a:buFont typeface="Wingdings" panose="05000000000000000000" pitchFamily="2" charset="2"/>
              <a:buAutoNum type="arabicParenBoth"/>
            </a:pPr>
            <a:r>
              <a:rPr lang="en-US" altLang="zh-CN" sz="2000" dirty="0">
                <a:latin typeface="Cambria Math"/>
                <a:ea typeface="Cambria Math"/>
                <a:cs typeface="Times New Roman" panose="02020603050405020304" pitchFamily="18" charset="0"/>
              </a:rPr>
              <a:t>F⊆S</a:t>
            </a:r>
            <a:r>
              <a:rPr lang="zh-CN" altLang="en-US" sz="2000" dirty="0">
                <a:latin typeface="Cambria Math"/>
                <a:ea typeface="Cambria Math"/>
                <a:cs typeface="Times New Roman" panose="02020603050405020304" pitchFamily="18" charset="0"/>
              </a:rPr>
              <a:t> </a:t>
            </a:r>
            <a:r>
              <a:rPr lang="en-US" altLang="zh-CN" sz="2000" dirty="0">
                <a:latin typeface="Cambria Math"/>
                <a:ea typeface="Cambria Math"/>
                <a:cs typeface="Times New Roman" panose="02020603050405020304" pitchFamily="18" charset="0"/>
              </a:rPr>
              <a:t>is a set of final states (can be empty).</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Example</a:t>
            </a:r>
            <a:endParaRPr lang="zh-CN" altLang="en-US" dirty="0"/>
          </a:p>
        </p:txBody>
      </p:sp>
      <p:sp>
        <p:nvSpPr>
          <p:cNvPr id="3" name="内容占位符 2"/>
          <p:cNvSpPr>
            <a:spLocks noGrp="1"/>
          </p:cNvSpPr>
          <p:nvPr>
            <p:ph idx="1"/>
          </p:nvPr>
        </p:nvSpPr>
        <p:spPr/>
        <p:txBody>
          <a:bodyPr>
            <a:normAutofit/>
          </a:bodyPr>
          <a:lstStyle/>
          <a:p>
            <a:r>
              <a:rPr lang="en-US" altLang="zh-CN" sz="2000" dirty="0"/>
              <a:t>Recognize strings on </a:t>
            </a:r>
            <a:r>
              <a:rPr lang="zh-CN" altLang="en-US" sz="2000" dirty="0">
                <a:latin typeface="Cambria Math"/>
              </a:rPr>
              <a:t>∑</a:t>
            </a:r>
            <a:r>
              <a:rPr lang="en-US" altLang="zh-CN" sz="2000" dirty="0">
                <a:latin typeface="Cambria Math"/>
              </a:rPr>
              <a:t>={a, b} </a:t>
            </a:r>
            <a:r>
              <a:rPr lang="en-US" altLang="zh-CN" sz="2000" dirty="0"/>
              <a:t>that include two consecutive a or two consecutive b</a:t>
            </a:r>
            <a:endParaRPr lang="zh-CN" altLang="en-US" sz="2000" dirty="0"/>
          </a:p>
        </p:txBody>
      </p:sp>
      <p:sp>
        <p:nvSpPr>
          <p:cNvPr id="4" name="内容占位符 5"/>
          <p:cNvSpPr txBox="1">
            <a:spLocks/>
          </p:cNvSpPr>
          <p:nvPr/>
        </p:nvSpPr>
        <p:spPr>
          <a:xfrm>
            <a:off x="826807" y="2152059"/>
            <a:ext cx="7486650" cy="489857"/>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zh-CN" dirty="0">
                <a:latin typeface="Cambria Math"/>
              </a:rPr>
              <a:t>DFA</a:t>
            </a:r>
            <a:endParaRPr lang="zh-CN" altLang="en-US" dirty="0">
              <a:latin typeface="Cambria Math"/>
            </a:endParaRPr>
          </a:p>
        </p:txBody>
      </p:sp>
      <p:grpSp>
        <p:nvGrpSpPr>
          <p:cNvPr id="5" name="组合 4"/>
          <p:cNvGrpSpPr/>
          <p:nvPr/>
        </p:nvGrpSpPr>
        <p:grpSpPr>
          <a:xfrm>
            <a:off x="2661595" y="2073954"/>
            <a:ext cx="3583128" cy="2068057"/>
            <a:chOff x="2661595" y="2073954"/>
            <a:chExt cx="3583128" cy="2068057"/>
          </a:xfrm>
        </p:grpSpPr>
        <p:sp>
          <p:nvSpPr>
            <p:cNvPr id="6" name="椭圆 5"/>
            <p:cNvSpPr/>
            <p:nvPr/>
          </p:nvSpPr>
          <p:spPr>
            <a:xfrm>
              <a:off x="3940666" y="2149928"/>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 name="弧形 6"/>
            <p:cNvSpPr/>
            <p:nvPr/>
          </p:nvSpPr>
          <p:spPr>
            <a:xfrm rot="18233383">
              <a:off x="3480591" y="2430929"/>
              <a:ext cx="1860064" cy="1146113"/>
            </a:xfrm>
            <a:prstGeom prst="arc">
              <a:avLst>
                <a:gd name="adj1" fmla="val 10758434"/>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p:cNvSpPr/>
            <p:nvPr/>
          </p:nvSpPr>
          <p:spPr>
            <a:xfrm rot="2955178">
              <a:off x="4129406" y="2471056"/>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8"/>
            <p:cNvGrpSpPr/>
            <p:nvPr/>
          </p:nvGrpSpPr>
          <p:grpSpPr>
            <a:xfrm>
              <a:off x="2661595" y="2242847"/>
              <a:ext cx="3583128" cy="1899164"/>
              <a:chOff x="2661595" y="2242847"/>
              <a:chExt cx="3583128" cy="1899164"/>
            </a:xfrm>
          </p:grpSpPr>
          <p:sp>
            <p:nvSpPr>
              <p:cNvPr id="10" name="椭圆 9"/>
              <p:cNvSpPr/>
              <p:nvPr/>
            </p:nvSpPr>
            <p:spPr>
              <a:xfrm>
                <a:off x="2661595" y="290648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11" name="椭圆 10"/>
              <p:cNvSpPr/>
              <p:nvPr/>
            </p:nvSpPr>
            <p:spPr>
              <a:xfrm>
                <a:off x="3940666" y="358684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2" name="同心圆 11"/>
              <p:cNvSpPr/>
              <p:nvPr/>
            </p:nvSpPr>
            <p:spPr>
              <a:xfrm>
                <a:off x="5110881" y="2873826"/>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3" name="弧形 12"/>
              <p:cNvSpPr/>
              <p:nvPr/>
            </p:nvSpPr>
            <p:spPr>
              <a:xfrm rot="20959810">
                <a:off x="2934176" y="2271202"/>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3449588">
                <a:off x="2921238" y="2978097"/>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rot="6133254">
                <a:off x="3741459" y="2969474"/>
                <a:ext cx="1144069" cy="605590"/>
              </a:xfrm>
              <a:prstGeom prst="arc">
                <a:avLst>
                  <a:gd name="adj1" fmla="val 10392476"/>
                  <a:gd name="adj2" fmla="val 20518722"/>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rot="8733925">
                <a:off x="4395725" y="3309698"/>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nvSpPr>
            <p:spPr>
              <a:xfrm rot="8733925">
                <a:off x="5610861" y="2666666"/>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20"/>
              <p:cNvSpPr txBox="1"/>
              <p:nvPr/>
            </p:nvSpPr>
            <p:spPr>
              <a:xfrm>
                <a:off x="3092833" y="2242847"/>
                <a:ext cx="316112" cy="369332"/>
              </a:xfrm>
              <a:prstGeom prst="rect">
                <a:avLst/>
              </a:prstGeom>
              <a:noFill/>
            </p:spPr>
            <p:txBody>
              <a:bodyPr wrap="none" rtlCol="0">
                <a:spAutoFit/>
              </a:bodyPr>
              <a:lstStyle/>
              <a:p>
                <a:r>
                  <a:rPr lang="en-US" altLang="zh-CN" dirty="0"/>
                  <a:t>a</a:t>
                </a:r>
                <a:endParaRPr lang="zh-CN" altLang="en-US" dirty="0"/>
              </a:p>
            </p:txBody>
          </p:sp>
          <p:sp>
            <p:nvSpPr>
              <p:cNvPr id="19" name="TextBox 21"/>
              <p:cNvSpPr txBox="1"/>
              <p:nvPr/>
            </p:nvSpPr>
            <p:spPr>
              <a:xfrm>
                <a:off x="3127114" y="3679759"/>
                <a:ext cx="316112" cy="369332"/>
              </a:xfrm>
              <a:prstGeom prst="rect">
                <a:avLst/>
              </a:prstGeom>
              <a:noFill/>
            </p:spPr>
            <p:txBody>
              <a:bodyPr wrap="none" rtlCol="0">
                <a:spAutoFit/>
              </a:bodyPr>
              <a:lstStyle/>
              <a:p>
                <a:r>
                  <a:rPr lang="en-US" altLang="zh-CN" dirty="0"/>
                  <a:t>b</a:t>
                </a:r>
                <a:endParaRPr lang="zh-CN" altLang="en-US" dirty="0"/>
              </a:p>
            </p:txBody>
          </p:sp>
          <p:sp>
            <p:nvSpPr>
              <p:cNvPr id="20" name="TextBox 22"/>
              <p:cNvSpPr txBox="1"/>
              <p:nvPr/>
            </p:nvSpPr>
            <p:spPr>
              <a:xfrm>
                <a:off x="4572460" y="2999405"/>
                <a:ext cx="316112" cy="369332"/>
              </a:xfrm>
              <a:prstGeom prst="rect">
                <a:avLst/>
              </a:prstGeom>
              <a:noFill/>
            </p:spPr>
            <p:txBody>
              <a:bodyPr wrap="none" rtlCol="0">
                <a:spAutoFit/>
              </a:bodyPr>
              <a:lstStyle/>
              <a:p>
                <a:r>
                  <a:rPr lang="en-US" altLang="zh-CN" dirty="0"/>
                  <a:t>a</a:t>
                </a:r>
                <a:endParaRPr lang="zh-CN" altLang="en-US" dirty="0"/>
              </a:p>
            </p:txBody>
          </p:sp>
          <p:sp>
            <p:nvSpPr>
              <p:cNvPr id="21" name="TextBox 23"/>
              <p:cNvSpPr txBox="1"/>
              <p:nvPr/>
            </p:nvSpPr>
            <p:spPr>
              <a:xfrm>
                <a:off x="3443226" y="2939139"/>
                <a:ext cx="316112" cy="369332"/>
              </a:xfrm>
              <a:prstGeom prst="rect">
                <a:avLst/>
              </a:prstGeom>
              <a:noFill/>
            </p:spPr>
            <p:txBody>
              <a:bodyPr wrap="none" rtlCol="0">
                <a:spAutoFit/>
              </a:bodyPr>
              <a:lstStyle/>
              <a:p>
                <a:r>
                  <a:rPr lang="en-US" altLang="zh-CN" dirty="0"/>
                  <a:t>b</a:t>
                </a:r>
                <a:endParaRPr lang="zh-CN" altLang="en-US" dirty="0"/>
              </a:p>
            </p:txBody>
          </p:sp>
          <p:sp>
            <p:nvSpPr>
              <p:cNvPr id="22" name="TextBox 24"/>
              <p:cNvSpPr txBox="1"/>
              <p:nvPr/>
            </p:nvSpPr>
            <p:spPr>
              <a:xfrm>
                <a:off x="5012129" y="2242847"/>
                <a:ext cx="316112" cy="369332"/>
              </a:xfrm>
              <a:prstGeom prst="rect">
                <a:avLst/>
              </a:prstGeom>
              <a:noFill/>
            </p:spPr>
            <p:txBody>
              <a:bodyPr wrap="none" rtlCol="0">
                <a:spAutoFit/>
              </a:bodyPr>
              <a:lstStyle/>
              <a:p>
                <a:r>
                  <a:rPr lang="en-US" altLang="zh-CN" dirty="0"/>
                  <a:t>a</a:t>
                </a:r>
                <a:endParaRPr lang="zh-CN" altLang="en-US" dirty="0"/>
              </a:p>
            </p:txBody>
          </p:sp>
          <p:sp>
            <p:nvSpPr>
              <p:cNvPr id="23" name="TextBox 25"/>
              <p:cNvSpPr txBox="1"/>
              <p:nvPr/>
            </p:nvSpPr>
            <p:spPr>
              <a:xfrm>
                <a:off x="5044787" y="3677871"/>
                <a:ext cx="316112" cy="369332"/>
              </a:xfrm>
              <a:prstGeom prst="rect">
                <a:avLst/>
              </a:prstGeom>
              <a:noFill/>
            </p:spPr>
            <p:txBody>
              <a:bodyPr wrap="none" rtlCol="0">
                <a:spAutoFit/>
              </a:bodyPr>
              <a:lstStyle/>
              <a:p>
                <a:r>
                  <a:rPr lang="en-US" altLang="zh-CN" dirty="0"/>
                  <a:t>b</a:t>
                </a:r>
                <a:endParaRPr lang="zh-CN" altLang="en-US" dirty="0"/>
              </a:p>
            </p:txBody>
          </p:sp>
          <p:sp>
            <p:nvSpPr>
              <p:cNvPr id="24" name="弧形 23"/>
              <p:cNvSpPr/>
              <p:nvPr/>
            </p:nvSpPr>
            <p:spPr>
              <a:xfrm rot="2955178">
                <a:off x="5439937" y="3283947"/>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29"/>
              <p:cNvSpPr txBox="1"/>
              <p:nvPr/>
            </p:nvSpPr>
            <p:spPr>
              <a:xfrm>
                <a:off x="5928611" y="2693041"/>
                <a:ext cx="316112" cy="369332"/>
              </a:xfrm>
              <a:prstGeom prst="rect">
                <a:avLst/>
              </a:prstGeom>
              <a:noFill/>
            </p:spPr>
            <p:txBody>
              <a:bodyPr wrap="none" rtlCol="0">
                <a:spAutoFit/>
              </a:bodyPr>
              <a:lstStyle/>
              <a:p>
                <a:r>
                  <a:rPr lang="en-US" altLang="zh-CN" dirty="0"/>
                  <a:t>a</a:t>
                </a:r>
                <a:endParaRPr lang="zh-CN" altLang="en-US" dirty="0"/>
              </a:p>
            </p:txBody>
          </p:sp>
          <p:sp>
            <p:nvSpPr>
              <p:cNvPr id="26" name="TextBox 30"/>
              <p:cNvSpPr txBox="1"/>
              <p:nvPr/>
            </p:nvSpPr>
            <p:spPr>
              <a:xfrm>
                <a:off x="5871817" y="3445324"/>
                <a:ext cx="316112" cy="369332"/>
              </a:xfrm>
              <a:prstGeom prst="rect">
                <a:avLst/>
              </a:prstGeom>
              <a:noFill/>
            </p:spPr>
            <p:txBody>
              <a:bodyPr wrap="none" rtlCol="0">
                <a:spAutoFit/>
              </a:bodyPr>
              <a:lstStyle/>
              <a:p>
                <a:r>
                  <a:rPr lang="en-US" altLang="zh-CN" dirty="0"/>
                  <a:t>b</a:t>
                </a:r>
                <a:endParaRPr lang="zh-CN" altLang="en-US" dirty="0"/>
              </a:p>
            </p:txBody>
          </p:sp>
        </p:grpSp>
      </p:grpSp>
      <p:cxnSp>
        <p:nvCxnSpPr>
          <p:cNvPr id="27" name="直接箭头连接符 26"/>
          <p:cNvCxnSpPr>
            <a:endCxn id="10" idx="2"/>
          </p:cNvCxnSpPr>
          <p:nvPr/>
        </p:nvCxnSpPr>
        <p:spPr>
          <a:xfrm>
            <a:off x="2122714" y="3184071"/>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8" name="TextBox 74"/>
          <p:cNvSpPr txBox="1"/>
          <p:nvPr/>
        </p:nvSpPr>
        <p:spPr>
          <a:xfrm>
            <a:off x="2032368" y="2819319"/>
            <a:ext cx="670376" cy="369332"/>
          </a:xfrm>
          <a:prstGeom prst="rect">
            <a:avLst/>
          </a:prstGeom>
          <a:noFill/>
        </p:spPr>
        <p:txBody>
          <a:bodyPr wrap="none" rtlCol="0">
            <a:spAutoFit/>
          </a:bodyPr>
          <a:lstStyle/>
          <a:p>
            <a:r>
              <a:rPr lang="en-US" altLang="zh-CN" dirty="0"/>
              <a:t>start</a:t>
            </a:r>
            <a:endParaRPr lang="zh-CN" altLang="en-US" dirty="0"/>
          </a:p>
        </p:txBody>
      </p:sp>
      <p:sp>
        <p:nvSpPr>
          <p:cNvPr id="29" name="椭圆 28"/>
          <p:cNvSpPr/>
          <p:nvPr/>
        </p:nvSpPr>
        <p:spPr>
          <a:xfrm>
            <a:off x="4582936" y="46700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0" name="弧形 29"/>
          <p:cNvSpPr/>
          <p:nvPr/>
        </p:nvSpPr>
        <p:spPr>
          <a:xfrm rot="2955178">
            <a:off x="4771676" y="4991161"/>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椭圆 30"/>
          <p:cNvSpPr/>
          <p:nvPr/>
        </p:nvSpPr>
        <p:spPr>
          <a:xfrm>
            <a:off x="3303865" y="542659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2" name="椭圆 31"/>
          <p:cNvSpPr/>
          <p:nvPr/>
        </p:nvSpPr>
        <p:spPr>
          <a:xfrm>
            <a:off x="4582936" y="61069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3" name="弧形 32"/>
          <p:cNvSpPr/>
          <p:nvPr/>
        </p:nvSpPr>
        <p:spPr>
          <a:xfrm rot="20959810">
            <a:off x="3576446" y="4791307"/>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rot="13449588">
            <a:off x="3563508" y="5498202"/>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rot="8733925">
            <a:off x="5037995" y="5829803"/>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弧形 35"/>
          <p:cNvSpPr/>
          <p:nvPr/>
        </p:nvSpPr>
        <p:spPr>
          <a:xfrm rot="8733925">
            <a:off x="7164205" y="5172717"/>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90"/>
          <p:cNvSpPr txBox="1"/>
          <p:nvPr/>
        </p:nvSpPr>
        <p:spPr>
          <a:xfrm>
            <a:off x="3735103" y="4762952"/>
            <a:ext cx="316112" cy="369332"/>
          </a:xfrm>
          <a:prstGeom prst="rect">
            <a:avLst/>
          </a:prstGeom>
          <a:noFill/>
        </p:spPr>
        <p:txBody>
          <a:bodyPr wrap="none" rtlCol="0">
            <a:spAutoFit/>
          </a:bodyPr>
          <a:lstStyle/>
          <a:p>
            <a:r>
              <a:rPr lang="en-US" altLang="zh-CN" dirty="0"/>
              <a:t>a</a:t>
            </a:r>
            <a:endParaRPr lang="zh-CN" altLang="en-US" dirty="0"/>
          </a:p>
        </p:txBody>
      </p:sp>
      <p:sp>
        <p:nvSpPr>
          <p:cNvPr id="38" name="TextBox 91"/>
          <p:cNvSpPr txBox="1"/>
          <p:nvPr/>
        </p:nvSpPr>
        <p:spPr>
          <a:xfrm>
            <a:off x="3769384" y="6199864"/>
            <a:ext cx="316112" cy="369332"/>
          </a:xfrm>
          <a:prstGeom prst="rect">
            <a:avLst/>
          </a:prstGeom>
          <a:noFill/>
        </p:spPr>
        <p:txBody>
          <a:bodyPr wrap="none" rtlCol="0">
            <a:spAutoFit/>
          </a:bodyPr>
          <a:lstStyle/>
          <a:p>
            <a:r>
              <a:rPr lang="en-US" altLang="zh-CN" dirty="0"/>
              <a:t>b</a:t>
            </a:r>
            <a:endParaRPr lang="zh-CN" altLang="en-US" dirty="0"/>
          </a:p>
        </p:txBody>
      </p:sp>
      <p:sp>
        <p:nvSpPr>
          <p:cNvPr id="39" name="TextBox 94"/>
          <p:cNvSpPr txBox="1"/>
          <p:nvPr/>
        </p:nvSpPr>
        <p:spPr>
          <a:xfrm>
            <a:off x="5654399" y="4762952"/>
            <a:ext cx="316112" cy="369332"/>
          </a:xfrm>
          <a:prstGeom prst="rect">
            <a:avLst/>
          </a:prstGeom>
          <a:noFill/>
        </p:spPr>
        <p:txBody>
          <a:bodyPr wrap="none" rtlCol="0">
            <a:spAutoFit/>
          </a:bodyPr>
          <a:lstStyle/>
          <a:p>
            <a:r>
              <a:rPr lang="en-US" altLang="zh-CN" dirty="0"/>
              <a:t>a</a:t>
            </a:r>
            <a:endParaRPr lang="zh-CN" altLang="en-US" dirty="0"/>
          </a:p>
        </p:txBody>
      </p:sp>
      <p:sp>
        <p:nvSpPr>
          <p:cNvPr id="40" name="TextBox 95"/>
          <p:cNvSpPr txBox="1"/>
          <p:nvPr/>
        </p:nvSpPr>
        <p:spPr>
          <a:xfrm>
            <a:off x="5687057" y="6197976"/>
            <a:ext cx="316112" cy="369332"/>
          </a:xfrm>
          <a:prstGeom prst="rect">
            <a:avLst/>
          </a:prstGeom>
          <a:noFill/>
        </p:spPr>
        <p:txBody>
          <a:bodyPr wrap="none" rtlCol="0">
            <a:spAutoFit/>
          </a:bodyPr>
          <a:lstStyle/>
          <a:p>
            <a:r>
              <a:rPr lang="en-US" altLang="zh-CN" dirty="0"/>
              <a:t>b</a:t>
            </a:r>
            <a:endParaRPr lang="zh-CN" altLang="en-US" dirty="0"/>
          </a:p>
        </p:txBody>
      </p:sp>
      <p:sp>
        <p:nvSpPr>
          <p:cNvPr id="41" name="弧形 40"/>
          <p:cNvSpPr/>
          <p:nvPr/>
        </p:nvSpPr>
        <p:spPr>
          <a:xfrm rot="2955178">
            <a:off x="7005104" y="5843708"/>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TextBox 98"/>
          <p:cNvSpPr txBox="1"/>
          <p:nvPr/>
        </p:nvSpPr>
        <p:spPr>
          <a:xfrm>
            <a:off x="7436984" y="5072928"/>
            <a:ext cx="316112" cy="369332"/>
          </a:xfrm>
          <a:prstGeom prst="rect">
            <a:avLst/>
          </a:prstGeom>
          <a:noFill/>
        </p:spPr>
        <p:txBody>
          <a:bodyPr wrap="none" rtlCol="0">
            <a:spAutoFit/>
          </a:bodyPr>
          <a:lstStyle/>
          <a:p>
            <a:r>
              <a:rPr lang="en-US" altLang="zh-CN" dirty="0"/>
              <a:t>a</a:t>
            </a:r>
            <a:endParaRPr lang="zh-CN" altLang="en-US" dirty="0"/>
          </a:p>
        </p:txBody>
      </p:sp>
      <p:sp>
        <p:nvSpPr>
          <p:cNvPr id="43" name="TextBox 99"/>
          <p:cNvSpPr txBox="1"/>
          <p:nvPr/>
        </p:nvSpPr>
        <p:spPr>
          <a:xfrm>
            <a:off x="7436984" y="5819365"/>
            <a:ext cx="316112" cy="369332"/>
          </a:xfrm>
          <a:prstGeom prst="rect">
            <a:avLst/>
          </a:prstGeom>
          <a:noFill/>
        </p:spPr>
        <p:txBody>
          <a:bodyPr wrap="none" rtlCol="0">
            <a:spAutoFit/>
          </a:bodyPr>
          <a:lstStyle/>
          <a:p>
            <a:r>
              <a:rPr lang="en-US" altLang="zh-CN" dirty="0"/>
              <a:t>b</a:t>
            </a:r>
            <a:endParaRPr lang="zh-CN" altLang="en-US" dirty="0"/>
          </a:p>
        </p:txBody>
      </p:sp>
      <p:sp>
        <p:nvSpPr>
          <p:cNvPr id="44" name="椭圆 43"/>
          <p:cNvSpPr/>
          <p:nvPr/>
        </p:nvSpPr>
        <p:spPr>
          <a:xfrm>
            <a:off x="5649172" y="53939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5" name="椭圆 44"/>
          <p:cNvSpPr/>
          <p:nvPr/>
        </p:nvSpPr>
        <p:spPr>
          <a:xfrm>
            <a:off x="2220702" y="545347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46" name="同心圆 45"/>
          <p:cNvSpPr/>
          <p:nvPr/>
        </p:nvSpPr>
        <p:spPr>
          <a:xfrm>
            <a:off x="6672143" y="5393931"/>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sp>
        <p:nvSpPr>
          <p:cNvPr id="47" name="弧形 46"/>
          <p:cNvSpPr/>
          <p:nvPr/>
        </p:nvSpPr>
        <p:spPr>
          <a:xfrm rot="5702527">
            <a:off x="2301805" y="5121660"/>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弧形 47"/>
          <p:cNvSpPr/>
          <p:nvPr/>
        </p:nvSpPr>
        <p:spPr>
          <a:xfrm rot="5400000">
            <a:off x="2214554" y="5953569"/>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TextBox 106"/>
          <p:cNvSpPr txBox="1"/>
          <p:nvPr/>
        </p:nvSpPr>
        <p:spPr>
          <a:xfrm>
            <a:off x="2308490" y="4865078"/>
            <a:ext cx="316112" cy="369332"/>
          </a:xfrm>
          <a:prstGeom prst="rect">
            <a:avLst/>
          </a:prstGeom>
          <a:noFill/>
        </p:spPr>
        <p:txBody>
          <a:bodyPr wrap="none" rtlCol="0">
            <a:spAutoFit/>
          </a:bodyPr>
          <a:lstStyle/>
          <a:p>
            <a:r>
              <a:rPr lang="en-US" altLang="zh-CN" dirty="0"/>
              <a:t>a</a:t>
            </a:r>
            <a:endParaRPr lang="zh-CN" altLang="en-US" dirty="0"/>
          </a:p>
        </p:txBody>
      </p:sp>
      <p:sp>
        <p:nvSpPr>
          <p:cNvPr id="50" name="TextBox 107"/>
          <p:cNvSpPr txBox="1"/>
          <p:nvPr/>
        </p:nvSpPr>
        <p:spPr>
          <a:xfrm>
            <a:off x="2308395" y="6317660"/>
            <a:ext cx="316112" cy="369332"/>
          </a:xfrm>
          <a:prstGeom prst="rect">
            <a:avLst/>
          </a:prstGeom>
          <a:noFill/>
        </p:spPr>
        <p:txBody>
          <a:bodyPr wrap="none" rtlCol="0">
            <a:spAutoFit/>
          </a:bodyPr>
          <a:lstStyle/>
          <a:p>
            <a:r>
              <a:rPr lang="en-US" altLang="zh-CN" dirty="0"/>
              <a:t>b</a:t>
            </a:r>
            <a:endParaRPr lang="zh-CN" altLang="en-US" dirty="0"/>
          </a:p>
        </p:txBody>
      </p:sp>
      <p:cxnSp>
        <p:nvCxnSpPr>
          <p:cNvPr id="51" name="直接箭头连接符 50"/>
          <p:cNvCxnSpPr>
            <a:endCxn id="31" idx="2"/>
          </p:cNvCxnSpPr>
          <p:nvPr/>
        </p:nvCxnSpPr>
        <p:spPr>
          <a:xfrm flipV="1">
            <a:off x="2764984" y="5704177"/>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68288" y="5660966"/>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TextBox 112"/>
          <p:cNvSpPr txBox="1"/>
          <p:nvPr/>
        </p:nvSpPr>
        <p:spPr>
          <a:xfrm>
            <a:off x="2854600" y="5334390"/>
            <a:ext cx="287258" cy="369332"/>
          </a:xfrm>
          <a:prstGeom prst="rect">
            <a:avLst/>
          </a:prstGeom>
          <a:noFill/>
        </p:spPr>
        <p:txBody>
          <a:bodyPr wrap="none" rtlCol="0">
            <a:spAutoFit/>
          </a:bodyPr>
          <a:lstStyle/>
          <a:p>
            <a:r>
              <a:rPr lang="el-GR" altLang="zh-CN" dirty="0">
                <a:latin typeface="Cambria Math"/>
                <a:ea typeface="Cambria Math"/>
              </a:rPr>
              <a:t>ε</a:t>
            </a:r>
            <a:endParaRPr lang="zh-CN" altLang="en-US" dirty="0"/>
          </a:p>
        </p:txBody>
      </p:sp>
      <p:sp>
        <p:nvSpPr>
          <p:cNvPr id="54" name="TextBox 113"/>
          <p:cNvSpPr txBox="1"/>
          <p:nvPr/>
        </p:nvSpPr>
        <p:spPr>
          <a:xfrm>
            <a:off x="6270720" y="5378055"/>
            <a:ext cx="287258" cy="369332"/>
          </a:xfrm>
          <a:prstGeom prst="rect">
            <a:avLst/>
          </a:prstGeom>
          <a:noFill/>
        </p:spPr>
        <p:txBody>
          <a:bodyPr wrap="none" rtlCol="0">
            <a:spAutoFit/>
          </a:bodyPr>
          <a:lstStyle/>
          <a:p>
            <a:r>
              <a:rPr lang="el-GR" altLang="zh-CN" dirty="0">
                <a:latin typeface="Cambria Math"/>
                <a:ea typeface="Cambria Math"/>
              </a:rPr>
              <a:t>ε</a:t>
            </a:r>
            <a:endParaRPr lang="zh-CN" altLang="en-US" dirty="0"/>
          </a:p>
        </p:txBody>
      </p:sp>
      <p:sp>
        <p:nvSpPr>
          <p:cNvPr id="55" name="TextBox 114"/>
          <p:cNvSpPr txBox="1"/>
          <p:nvPr/>
        </p:nvSpPr>
        <p:spPr>
          <a:xfrm>
            <a:off x="1449637" y="5393931"/>
            <a:ext cx="670376" cy="369332"/>
          </a:xfrm>
          <a:prstGeom prst="rect">
            <a:avLst/>
          </a:prstGeom>
          <a:noFill/>
        </p:spPr>
        <p:txBody>
          <a:bodyPr wrap="none" rtlCol="0">
            <a:spAutoFit/>
          </a:bodyPr>
          <a:lstStyle/>
          <a:p>
            <a:r>
              <a:rPr lang="en-US" altLang="zh-CN" dirty="0"/>
              <a:t>start</a:t>
            </a:r>
            <a:endParaRPr lang="zh-CN" altLang="en-US" dirty="0"/>
          </a:p>
        </p:txBody>
      </p:sp>
      <p:cxnSp>
        <p:nvCxnSpPr>
          <p:cNvPr id="56" name="直接箭头连接符 55"/>
          <p:cNvCxnSpPr/>
          <p:nvPr/>
        </p:nvCxnSpPr>
        <p:spPr>
          <a:xfrm>
            <a:off x="1681821" y="5752829"/>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7" name="内容占位符 5"/>
          <p:cNvSpPr txBox="1">
            <a:spLocks/>
          </p:cNvSpPr>
          <p:nvPr/>
        </p:nvSpPr>
        <p:spPr>
          <a:xfrm>
            <a:off x="826807" y="4202985"/>
            <a:ext cx="7486650" cy="489857"/>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zh-CN" dirty="0">
                <a:latin typeface="Cambria Math"/>
              </a:rPr>
              <a:t>NFA</a:t>
            </a:r>
            <a:endParaRPr lang="zh-CN" altLang="en-US" dirty="0">
              <a:latin typeface="Cambria Math"/>
            </a:endParaRPr>
          </a:p>
        </p:txBody>
      </p:sp>
    </p:spTree>
    <p:extLst>
      <p:ext uri="{BB962C8B-B14F-4D97-AF65-F5344CB8AC3E}">
        <p14:creationId xmlns:p14="http://schemas.microsoft.com/office/powerpoint/2010/main" val="126016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Simulation of DFA</a:t>
            </a:r>
            <a:endParaRPr lang="zh-CN" altLang="en-US" dirty="0"/>
          </a:p>
        </p:txBody>
      </p:sp>
      <p:sp>
        <p:nvSpPr>
          <p:cNvPr id="4" name="内容占位符 2"/>
          <p:cNvSpPr>
            <a:spLocks noGrp="1"/>
          </p:cNvSpPr>
          <p:nvPr>
            <p:ph idx="1"/>
          </p:nvPr>
        </p:nvSpPr>
        <p:spPr>
          <a:xfrm>
            <a:off x="828675" y="1600200"/>
            <a:ext cx="7486650" cy="1047466"/>
          </a:xfrm>
        </p:spPr>
        <p:txBody>
          <a:bodyPr/>
          <a:lstStyle/>
          <a:p>
            <a:r>
              <a:rPr lang="en-US" altLang="zh-CN" dirty="0"/>
              <a:t>Input</a:t>
            </a:r>
            <a:r>
              <a:rPr lang="zh-CN" altLang="en-US" dirty="0"/>
              <a:t>：</a:t>
            </a:r>
            <a:r>
              <a:rPr lang="en-US" altLang="zh-CN" dirty="0"/>
              <a:t>String x with </a:t>
            </a:r>
            <a:r>
              <a:rPr lang="en-US" altLang="zh-CN" b="1" dirty="0" err="1"/>
              <a:t>eof</a:t>
            </a:r>
            <a:r>
              <a:rPr lang="en-US" altLang="zh-CN" dirty="0"/>
              <a:t> in the end</a:t>
            </a:r>
            <a:r>
              <a:rPr lang="zh-CN" altLang="en-US" dirty="0"/>
              <a:t>，</a:t>
            </a:r>
            <a:r>
              <a:rPr lang="en-US" altLang="zh-CN" dirty="0"/>
              <a:t>DFA</a:t>
            </a:r>
            <a:r>
              <a:rPr lang="zh-CN" altLang="en-US" dirty="0"/>
              <a:t>（</a:t>
            </a:r>
            <a:r>
              <a:rPr lang="en-US" altLang="zh-CN" dirty="0"/>
              <a:t>s</a:t>
            </a:r>
            <a:r>
              <a:rPr lang="en-US" altLang="zh-CN" baseline="-25000" dirty="0"/>
              <a:t>0</a:t>
            </a:r>
            <a:r>
              <a:rPr lang="zh-CN" altLang="en-US" dirty="0"/>
              <a:t> </a:t>
            </a:r>
            <a:r>
              <a:rPr lang="en-US" altLang="zh-CN" dirty="0"/>
              <a:t>is the initial state</a:t>
            </a:r>
            <a:r>
              <a:rPr lang="zh-CN" altLang="en-US" dirty="0"/>
              <a:t>，</a:t>
            </a:r>
            <a:r>
              <a:rPr lang="en-US" altLang="zh-CN" dirty="0"/>
              <a:t>F is a set of final state, and transition function </a:t>
            </a:r>
            <a:r>
              <a:rPr lang="en-US" altLang="zh-CN" i="1" dirty="0"/>
              <a:t>move</a:t>
            </a:r>
            <a:r>
              <a:rPr lang="en-US" altLang="zh-CN" dirty="0"/>
              <a:t> </a:t>
            </a:r>
            <a:r>
              <a:rPr lang="zh-CN" altLang="en-US" dirty="0"/>
              <a:t>）</a:t>
            </a:r>
            <a:endParaRPr lang="en-US" altLang="zh-CN" dirty="0"/>
          </a:p>
          <a:p>
            <a:r>
              <a:rPr lang="en-US" altLang="zh-CN" dirty="0"/>
              <a:t>Output</a:t>
            </a:r>
            <a:r>
              <a:rPr lang="zh-CN" altLang="en-US" dirty="0"/>
              <a:t>：“</a:t>
            </a:r>
            <a:r>
              <a:rPr lang="en-US" altLang="zh-CN" dirty="0"/>
              <a:t>yes</a:t>
            </a:r>
            <a:r>
              <a:rPr lang="zh-CN" altLang="en-US" dirty="0"/>
              <a:t>” </a:t>
            </a:r>
            <a:r>
              <a:rPr lang="en-US" altLang="zh-CN" dirty="0"/>
              <a:t>if </a:t>
            </a:r>
            <a:r>
              <a:rPr lang="en-US" altLang="zh-CN" i="1" dirty="0"/>
              <a:t>x</a:t>
            </a:r>
            <a:r>
              <a:rPr lang="en-US" altLang="zh-CN" dirty="0"/>
              <a:t> is accepted, otherwise</a:t>
            </a:r>
            <a:r>
              <a:rPr lang="zh-CN" altLang="en-US" dirty="0"/>
              <a:t>， “</a:t>
            </a:r>
            <a:r>
              <a:rPr lang="en-US" altLang="zh-CN" dirty="0"/>
              <a:t>no</a:t>
            </a:r>
            <a:r>
              <a:rPr lang="zh-CN" altLang="en-US" dirty="0"/>
              <a:t>”</a:t>
            </a:r>
            <a:endParaRPr lang="en-US" altLang="zh-CN" dirty="0"/>
          </a:p>
          <a:p>
            <a:pPr marL="0" indent="0">
              <a:buNone/>
            </a:pP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094" y="2647666"/>
            <a:ext cx="4404673" cy="3106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69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p:txBody>
          <a:bodyPr/>
          <a:lstStyle/>
          <a:p>
            <a:pPr>
              <a:lnSpc>
                <a:spcPct val="100000"/>
              </a:lnSpc>
              <a:spcBef>
                <a:spcPts val="600"/>
              </a:spcBef>
            </a:pPr>
            <a:r>
              <a:rPr lang="en-US" altLang="zh-CN" b="1" dirty="0"/>
              <a:t>Some Changes to NFA</a:t>
            </a:r>
            <a:endParaRPr lang="en-US" altLang="zh-CN" dirty="0"/>
          </a:p>
          <a:p>
            <a:pPr marL="0" indent="0">
              <a:lnSpc>
                <a:spcPct val="100000"/>
              </a:lnSpc>
              <a:spcBef>
                <a:spcPts val="600"/>
              </a:spcBef>
              <a:buNone/>
            </a:pPr>
            <a:r>
              <a:rPr lang="zh-CN" altLang="en-US" sz="1800" dirty="0"/>
              <a:t>（</a:t>
            </a:r>
            <a:r>
              <a:rPr lang="en-US" altLang="zh-CN" sz="1800" dirty="0"/>
              <a:t>1</a:t>
            </a:r>
            <a:r>
              <a:rPr lang="zh-CN" altLang="en-US" sz="1800" dirty="0"/>
              <a:t>）</a:t>
            </a:r>
            <a:r>
              <a:rPr lang="en-US" altLang="zh-CN" sz="1800" dirty="0"/>
              <a:t>Add a unique initial stat X and a unique final state Y</a:t>
            </a:r>
          </a:p>
          <a:p>
            <a:pPr marL="0" indent="0">
              <a:lnSpc>
                <a:spcPct val="100000"/>
              </a:lnSpc>
              <a:spcBef>
                <a:spcPts val="600"/>
              </a:spcBef>
              <a:buNone/>
            </a:pPr>
            <a:r>
              <a:rPr lang="en-US" altLang="zh-CN" sz="1800" dirty="0"/>
              <a:t>Create </a:t>
            </a:r>
            <a:r>
              <a:rPr lang="el-GR" altLang="zh-CN" sz="1800" dirty="0">
                <a:latin typeface="Cambria Math"/>
                <a:ea typeface="Cambria Math"/>
              </a:rPr>
              <a:t>ε</a:t>
            </a:r>
            <a:r>
              <a:rPr lang="en-US" altLang="zh-CN" sz="1800" dirty="0">
                <a:latin typeface="Cambria Math"/>
                <a:ea typeface="Cambria Math"/>
              </a:rPr>
              <a:t> edge from X to each state in </a:t>
            </a:r>
            <a:r>
              <a:rPr lang="en-US" altLang="zh-CN" sz="1800" dirty="0"/>
              <a:t>S</a:t>
            </a:r>
            <a:r>
              <a:rPr lang="en-US" altLang="zh-CN" sz="1800" baseline="-25000" dirty="0"/>
              <a:t>0,</a:t>
            </a:r>
            <a:r>
              <a:rPr lang="en-US" altLang="zh-CN" sz="1800" dirty="0"/>
              <a:t> Create </a:t>
            </a:r>
            <a:r>
              <a:rPr lang="el-GR" altLang="zh-CN" sz="1800" dirty="0">
                <a:latin typeface="Cambria Math"/>
                <a:ea typeface="Cambria Math"/>
              </a:rPr>
              <a:t>ε</a:t>
            </a:r>
            <a:r>
              <a:rPr lang="en-US" altLang="zh-CN" sz="1800" dirty="0">
                <a:latin typeface="Cambria Math"/>
                <a:ea typeface="Cambria Math"/>
              </a:rPr>
              <a:t> edge from each state in F to Y, states in </a:t>
            </a:r>
            <a:r>
              <a:rPr lang="en-US" altLang="zh-CN" sz="1800" dirty="0"/>
              <a:t>S</a:t>
            </a:r>
            <a:r>
              <a:rPr lang="en-US" altLang="zh-CN" sz="1800" baseline="-25000" dirty="0"/>
              <a:t>0</a:t>
            </a:r>
            <a:r>
              <a:rPr lang="en-US" altLang="zh-CN" sz="1800" dirty="0"/>
              <a:t> and F become normal states.</a:t>
            </a:r>
            <a:endParaRPr lang="en-US" altLang="zh-CN" sz="1800" baseline="-25000" dirty="0"/>
          </a:p>
        </p:txBody>
      </p:sp>
      <p:grpSp>
        <p:nvGrpSpPr>
          <p:cNvPr id="42" name="组合 41"/>
          <p:cNvGrpSpPr/>
          <p:nvPr/>
        </p:nvGrpSpPr>
        <p:grpSpPr>
          <a:xfrm>
            <a:off x="447451" y="3080782"/>
            <a:ext cx="8139921" cy="2016959"/>
            <a:chOff x="186187" y="2884834"/>
            <a:chExt cx="8139921" cy="2016959"/>
          </a:xfrm>
        </p:grpSpPr>
        <p:sp>
          <p:nvSpPr>
            <p:cNvPr id="4" name="椭圆 3"/>
            <p:cNvSpPr/>
            <p:nvPr/>
          </p:nvSpPr>
          <p:spPr>
            <a:xfrm>
              <a:off x="4342787" y="28848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3</a:t>
              </a:r>
              <a:endParaRPr lang="zh-CN" altLang="en-US" dirty="0">
                <a:solidFill>
                  <a:srgbClr val="FFFFFF"/>
                </a:solidFill>
              </a:endParaRPr>
            </a:p>
          </p:txBody>
        </p:sp>
        <p:sp>
          <p:nvSpPr>
            <p:cNvPr id="5" name="弧形 4"/>
            <p:cNvSpPr/>
            <p:nvPr/>
          </p:nvSpPr>
          <p:spPr>
            <a:xfrm rot="2955178">
              <a:off x="4531527" y="3205962"/>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 name="椭圆 5"/>
            <p:cNvSpPr/>
            <p:nvPr/>
          </p:nvSpPr>
          <p:spPr>
            <a:xfrm>
              <a:off x="3063716" y="364139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7" name="椭圆 6"/>
            <p:cNvSpPr/>
            <p:nvPr/>
          </p:nvSpPr>
          <p:spPr>
            <a:xfrm>
              <a:off x="4342787" y="432174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4</a:t>
              </a:r>
              <a:endParaRPr lang="zh-CN" altLang="en-US" dirty="0">
                <a:solidFill>
                  <a:srgbClr val="FFFFFF"/>
                </a:solidFill>
              </a:endParaRPr>
            </a:p>
          </p:txBody>
        </p:sp>
        <p:sp>
          <p:nvSpPr>
            <p:cNvPr id="8" name="弧形 7"/>
            <p:cNvSpPr/>
            <p:nvPr/>
          </p:nvSpPr>
          <p:spPr>
            <a:xfrm rot="20959810">
              <a:off x="3336297" y="3006108"/>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9" name="弧形 8"/>
            <p:cNvSpPr/>
            <p:nvPr/>
          </p:nvSpPr>
          <p:spPr>
            <a:xfrm rot="13449588">
              <a:off x="3323359" y="3713003"/>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 name="弧形 9"/>
            <p:cNvSpPr/>
            <p:nvPr/>
          </p:nvSpPr>
          <p:spPr>
            <a:xfrm rot="8733925">
              <a:off x="4797846" y="4044604"/>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1" name="弧形 10"/>
            <p:cNvSpPr/>
            <p:nvPr/>
          </p:nvSpPr>
          <p:spPr>
            <a:xfrm rot="8733925">
              <a:off x="6924056" y="3387518"/>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2" name="TextBox 11"/>
            <p:cNvSpPr txBox="1"/>
            <p:nvPr/>
          </p:nvSpPr>
          <p:spPr>
            <a:xfrm>
              <a:off x="3494954"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3" name="TextBox 12"/>
            <p:cNvSpPr txBox="1"/>
            <p:nvPr/>
          </p:nvSpPr>
          <p:spPr>
            <a:xfrm>
              <a:off x="3529235" y="441466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6" name="TextBox 15"/>
            <p:cNvSpPr txBox="1"/>
            <p:nvPr/>
          </p:nvSpPr>
          <p:spPr>
            <a:xfrm>
              <a:off x="5414250"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7" name="TextBox 16"/>
            <p:cNvSpPr txBox="1"/>
            <p:nvPr/>
          </p:nvSpPr>
          <p:spPr>
            <a:xfrm>
              <a:off x="5446908" y="441277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9" name="弧形 18"/>
            <p:cNvSpPr/>
            <p:nvPr/>
          </p:nvSpPr>
          <p:spPr>
            <a:xfrm rot="2955178">
              <a:off x="6764955" y="4058509"/>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0" name="TextBox 19"/>
            <p:cNvSpPr txBox="1"/>
            <p:nvPr/>
          </p:nvSpPr>
          <p:spPr>
            <a:xfrm>
              <a:off x="7196835" y="328772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1" name="TextBox 20"/>
            <p:cNvSpPr txBox="1"/>
            <p:nvPr/>
          </p:nvSpPr>
          <p:spPr>
            <a:xfrm>
              <a:off x="7196835" y="4034166"/>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22" name="椭圆 21"/>
            <p:cNvSpPr/>
            <p:nvPr/>
          </p:nvSpPr>
          <p:spPr>
            <a:xfrm>
              <a:off x="5409023" y="36087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sp>
          <p:nvSpPr>
            <p:cNvPr id="23" name="椭圆 22"/>
            <p:cNvSpPr/>
            <p:nvPr/>
          </p:nvSpPr>
          <p:spPr>
            <a:xfrm>
              <a:off x="1980553" y="366827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5</a:t>
              </a:r>
              <a:endParaRPr lang="zh-CN" altLang="en-US" dirty="0">
                <a:solidFill>
                  <a:srgbClr val="FFFFFF"/>
                </a:solidFill>
              </a:endParaRPr>
            </a:p>
          </p:txBody>
        </p:sp>
        <p:sp>
          <p:nvSpPr>
            <p:cNvPr id="24" name="同心圆 23"/>
            <p:cNvSpPr/>
            <p:nvPr/>
          </p:nvSpPr>
          <p:spPr>
            <a:xfrm>
              <a:off x="7705623" y="3674046"/>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Y</a:t>
              </a:r>
              <a:endParaRPr lang="zh-CN" altLang="en-US" dirty="0">
                <a:solidFill>
                  <a:srgbClr val="514843"/>
                </a:solidFill>
              </a:endParaRPr>
            </a:p>
          </p:txBody>
        </p:sp>
        <p:sp>
          <p:nvSpPr>
            <p:cNvPr id="25" name="弧形 24"/>
            <p:cNvSpPr/>
            <p:nvPr/>
          </p:nvSpPr>
          <p:spPr>
            <a:xfrm rot="5702527">
              <a:off x="2061656" y="3336461"/>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6" name="弧形 25"/>
            <p:cNvSpPr/>
            <p:nvPr/>
          </p:nvSpPr>
          <p:spPr>
            <a:xfrm rot="5400000">
              <a:off x="1974405" y="4168370"/>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7" name="TextBox 26"/>
            <p:cNvSpPr txBox="1"/>
            <p:nvPr/>
          </p:nvSpPr>
          <p:spPr>
            <a:xfrm>
              <a:off x="2068341" y="307987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8" name="TextBox 27"/>
            <p:cNvSpPr txBox="1"/>
            <p:nvPr/>
          </p:nvSpPr>
          <p:spPr>
            <a:xfrm>
              <a:off x="2068246" y="4532461"/>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29" name="直接箭头连接符 28"/>
            <p:cNvCxnSpPr>
              <a:endCxn id="6" idx="2"/>
            </p:cNvCxnSpPr>
            <p:nvPr/>
          </p:nvCxnSpPr>
          <p:spPr>
            <a:xfrm flipV="1">
              <a:off x="2524835" y="3918978"/>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V="1">
              <a:off x="5928139" y="3902766"/>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14451" y="354919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2" name="TextBox 31"/>
            <p:cNvSpPr txBox="1"/>
            <p:nvPr/>
          </p:nvSpPr>
          <p:spPr>
            <a:xfrm>
              <a:off x="6030571" y="3592856"/>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3" name="TextBox 32"/>
            <p:cNvSpPr txBox="1"/>
            <p:nvPr/>
          </p:nvSpPr>
          <p:spPr>
            <a:xfrm>
              <a:off x="186187" y="3598258"/>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34" name="直接箭头连接符 33"/>
            <p:cNvCxnSpPr/>
            <p:nvPr/>
          </p:nvCxnSpPr>
          <p:spPr>
            <a:xfrm>
              <a:off x="290465" y="3967590"/>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10974" y="363623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X</a:t>
              </a:r>
              <a:endParaRPr lang="zh-CN" altLang="en-US" dirty="0">
                <a:solidFill>
                  <a:srgbClr val="FFFFFF"/>
                </a:solidFill>
              </a:endParaRPr>
            </a:p>
          </p:txBody>
        </p:sp>
        <p:cxnSp>
          <p:nvCxnSpPr>
            <p:cNvPr id="36" name="直接箭头连接符 35"/>
            <p:cNvCxnSpPr/>
            <p:nvPr/>
          </p:nvCxnSpPr>
          <p:spPr>
            <a:xfrm flipV="1">
              <a:off x="1468889" y="3924417"/>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58505" y="3554630"/>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8" name="椭圆 37"/>
            <p:cNvSpPr/>
            <p:nvPr/>
          </p:nvSpPr>
          <p:spPr>
            <a:xfrm>
              <a:off x="6532579" y="362518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6</a:t>
              </a:r>
              <a:endParaRPr lang="zh-CN" altLang="en-US" dirty="0">
                <a:solidFill>
                  <a:srgbClr val="FFFFFF"/>
                </a:solidFill>
              </a:endParaRPr>
            </a:p>
          </p:txBody>
        </p:sp>
        <p:cxnSp>
          <p:nvCxnSpPr>
            <p:cNvPr id="40" name="直接箭头连接符 39"/>
            <p:cNvCxnSpPr/>
            <p:nvPr/>
          </p:nvCxnSpPr>
          <p:spPr>
            <a:xfrm flipV="1">
              <a:off x="7060279" y="397352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374988" y="366361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grpSp>
    </p:spTree>
    <p:extLst>
      <p:ext uri="{BB962C8B-B14F-4D97-AF65-F5344CB8AC3E}">
        <p14:creationId xmlns:p14="http://schemas.microsoft.com/office/powerpoint/2010/main" val="36962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a:xfrm>
            <a:off x="828675" y="1600200"/>
            <a:ext cx="7486650" cy="930729"/>
          </a:xfrm>
        </p:spPr>
        <p:txBody>
          <a:bodyPr>
            <a:normAutofit fontScale="92500" lnSpcReduction="10000"/>
          </a:bodyPr>
          <a:lstStyle/>
          <a:p>
            <a:pPr>
              <a:lnSpc>
                <a:spcPct val="100000"/>
              </a:lnSpc>
              <a:spcBef>
                <a:spcPts val="600"/>
              </a:spcBef>
            </a:pPr>
            <a:r>
              <a:rPr lang="en-US" altLang="zh-CN" b="1" dirty="0"/>
              <a:t>Some Changes to NFA</a:t>
            </a:r>
            <a:endParaRPr lang="en-US" altLang="zh-CN" dirty="0"/>
          </a:p>
          <a:p>
            <a:pPr marL="0" indent="0">
              <a:lnSpc>
                <a:spcPct val="100000"/>
              </a:lnSpc>
              <a:spcBef>
                <a:spcPts val="600"/>
              </a:spcBef>
              <a:buNone/>
            </a:pPr>
            <a:r>
              <a:rPr lang="zh-CN" altLang="en-US" sz="1800" dirty="0"/>
              <a:t>（</a:t>
            </a:r>
            <a:r>
              <a:rPr lang="en-US" altLang="zh-CN" sz="1800" dirty="0"/>
              <a:t>2</a:t>
            </a:r>
            <a:r>
              <a:rPr lang="zh-CN" altLang="en-US" sz="1800" dirty="0"/>
              <a:t>）</a:t>
            </a:r>
            <a:r>
              <a:rPr lang="en-US" altLang="zh-CN" sz="1800" dirty="0"/>
              <a:t>For edges with composed labels, we apply three conversions as follows.</a:t>
            </a:r>
          </a:p>
        </p:txBody>
      </p:sp>
      <p:sp>
        <p:nvSpPr>
          <p:cNvPr id="6" name="椭圆 5"/>
          <p:cNvSpPr/>
          <p:nvPr/>
        </p:nvSpPr>
        <p:spPr>
          <a:xfrm>
            <a:off x="2524859" y="275962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22" name="椭圆 21"/>
          <p:cNvSpPr/>
          <p:nvPr/>
        </p:nvSpPr>
        <p:spPr>
          <a:xfrm>
            <a:off x="4984469" y="275962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sp>
        <p:nvSpPr>
          <p:cNvPr id="23" name="椭圆 22"/>
          <p:cNvSpPr/>
          <p:nvPr/>
        </p:nvSpPr>
        <p:spPr>
          <a:xfrm>
            <a:off x="1441696" y="275385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29" name="直接箭头连接符 28"/>
          <p:cNvCxnSpPr>
            <a:endCxn id="6" idx="2"/>
          </p:cNvCxnSpPr>
          <p:nvPr/>
        </p:nvCxnSpPr>
        <p:spPr>
          <a:xfrm flipV="1">
            <a:off x="1985978" y="3037208"/>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V="1">
            <a:off x="5503585" y="3053658"/>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75594" y="2634767"/>
            <a:ext cx="470000"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
        <p:nvSpPr>
          <p:cNvPr id="32" name="TextBox 31"/>
          <p:cNvSpPr txBox="1"/>
          <p:nvPr/>
        </p:nvSpPr>
        <p:spPr>
          <a:xfrm>
            <a:off x="5606017" y="2743748"/>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38" name="椭圆 37"/>
          <p:cNvSpPr/>
          <p:nvPr/>
        </p:nvSpPr>
        <p:spPr>
          <a:xfrm>
            <a:off x="6108025" y="277607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cxnSp>
        <p:nvCxnSpPr>
          <p:cNvPr id="40" name="直接箭头连接符 39"/>
          <p:cNvCxnSpPr/>
          <p:nvPr/>
        </p:nvCxnSpPr>
        <p:spPr>
          <a:xfrm flipV="1">
            <a:off x="6635725" y="3075426"/>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7201459" y="278151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48" name="TextBox 47"/>
          <p:cNvSpPr txBox="1"/>
          <p:nvPr/>
        </p:nvSpPr>
        <p:spPr>
          <a:xfrm>
            <a:off x="7388318" y="4714026"/>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69" name="椭圆 68"/>
          <p:cNvSpPr/>
          <p:nvPr/>
        </p:nvSpPr>
        <p:spPr>
          <a:xfrm>
            <a:off x="7184063" y="529605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76" name="椭圆 75"/>
          <p:cNvSpPr/>
          <p:nvPr/>
        </p:nvSpPr>
        <p:spPr>
          <a:xfrm>
            <a:off x="6100900" y="529028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sp>
        <p:nvSpPr>
          <p:cNvPr id="77" name="弧形 76"/>
          <p:cNvSpPr/>
          <p:nvPr/>
        </p:nvSpPr>
        <p:spPr>
          <a:xfrm rot="5702527">
            <a:off x="6182003" y="4958471"/>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9" name="TextBox 78"/>
          <p:cNvSpPr txBox="1"/>
          <p:nvPr/>
        </p:nvSpPr>
        <p:spPr>
          <a:xfrm>
            <a:off x="6188688" y="4701889"/>
            <a:ext cx="328936"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cxnSp>
        <p:nvCxnSpPr>
          <p:cNvPr id="81" name="直接箭头连接符 80"/>
          <p:cNvCxnSpPr>
            <a:endCxn id="69" idx="2"/>
          </p:cNvCxnSpPr>
          <p:nvPr/>
        </p:nvCxnSpPr>
        <p:spPr>
          <a:xfrm flipV="1">
            <a:off x="6645182" y="557364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734798" y="517120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85" name="椭圆 84"/>
          <p:cNvSpPr/>
          <p:nvPr/>
        </p:nvSpPr>
        <p:spPr>
          <a:xfrm>
            <a:off x="5031321" y="52582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cxnSp>
        <p:nvCxnSpPr>
          <p:cNvPr id="86" name="直接箭头连接符 85"/>
          <p:cNvCxnSpPr>
            <a:endCxn id="76" idx="2"/>
          </p:cNvCxnSpPr>
          <p:nvPr/>
        </p:nvCxnSpPr>
        <p:spPr>
          <a:xfrm flipV="1">
            <a:off x="5589236" y="5567873"/>
            <a:ext cx="511664" cy="21764"/>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678852" y="5176640"/>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92" name="TextBox 91"/>
          <p:cNvSpPr txBox="1"/>
          <p:nvPr/>
        </p:nvSpPr>
        <p:spPr>
          <a:xfrm>
            <a:off x="6781775" y="2700537"/>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93" name="椭圆 92"/>
          <p:cNvSpPr/>
          <p:nvPr/>
        </p:nvSpPr>
        <p:spPr>
          <a:xfrm>
            <a:off x="2563705" y="39235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94" name="椭圆 93"/>
          <p:cNvSpPr/>
          <p:nvPr/>
        </p:nvSpPr>
        <p:spPr>
          <a:xfrm>
            <a:off x="1447884" y="391777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95" name="直接箭头连接符 94"/>
          <p:cNvCxnSpPr/>
          <p:nvPr/>
        </p:nvCxnSpPr>
        <p:spPr>
          <a:xfrm flipV="1">
            <a:off x="2008495" y="4201131"/>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2032795" y="3798690"/>
            <a:ext cx="543739"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
        <p:nvSpPr>
          <p:cNvPr id="97" name="椭圆 96"/>
          <p:cNvSpPr/>
          <p:nvPr/>
        </p:nvSpPr>
        <p:spPr>
          <a:xfrm>
            <a:off x="7226307" y="392882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98" name="椭圆 97"/>
          <p:cNvSpPr/>
          <p:nvPr/>
        </p:nvSpPr>
        <p:spPr>
          <a:xfrm>
            <a:off x="5083503" y="3899608"/>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sp>
        <p:nvSpPr>
          <p:cNvPr id="103" name="弧形 102"/>
          <p:cNvSpPr/>
          <p:nvPr/>
        </p:nvSpPr>
        <p:spPr>
          <a:xfrm>
            <a:off x="5284744" y="3706400"/>
            <a:ext cx="2291631" cy="805541"/>
          </a:xfrm>
          <a:prstGeom prst="arc">
            <a:avLst>
              <a:gd name="adj1" fmla="val 11381042"/>
              <a:gd name="adj2" fmla="val 2098719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4" name="弧形 103"/>
          <p:cNvSpPr/>
          <p:nvPr/>
        </p:nvSpPr>
        <p:spPr>
          <a:xfrm rot="10800000">
            <a:off x="5344760" y="3858800"/>
            <a:ext cx="2291631" cy="805541"/>
          </a:xfrm>
          <a:prstGeom prst="arc">
            <a:avLst>
              <a:gd name="adj1" fmla="val 11669908"/>
              <a:gd name="adj2" fmla="val 20987195"/>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5" name="TextBox 104"/>
          <p:cNvSpPr txBox="1"/>
          <p:nvPr/>
        </p:nvSpPr>
        <p:spPr>
          <a:xfrm>
            <a:off x="6301603" y="3641727"/>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106" name="TextBox 105"/>
          <p:cNvSpPr txBox="1"/>
          <p:nvPr/>
        </p:nvSpPr>
        <p:spPr>
          <a:xfrm>
            <a:off x="6301603" y="4327275"/>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107" name="椭圆 106"/>
          <p:cNvSpPr/>
          <p:nvPr/>
        </p:nvSpPr>
        <p:spPr>
          <a:xfrm>
            <a:off x="2569144" y="5316949"/>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108" name="椭圆 107"/>
          <p:cNvSpPr/>
          <p:nvPr/>
        </p:nvSpPr>
        <p:spPr>
          <a:xfrm>
            <a:off x="1453323" y="531118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109" name="直接箭头连接符 108"/>
          <p:cNvCxnSpPr/>
          <p:nvPr/>
        </p:nvCxnSpPr>
        <p:spPr>
          <a:xfrm flipV="1">
            <a:off x="2013463" y="562822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090950" y="5334129"/>
            <a:ext cx="410305"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111" name="右箭头 110"/>
          <p:cNvSpPr/>
          <p:nvPr/>
        </p:nvSpPr>
        <p:spPr>
          <a:xfrm>
            <a:off x="3673928" y="3885511"/>
            <a:ext cx="963386" cy="77883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Tree>
    <p:extLst>
      <p:ext uri="{BB962C8B-B14F-4D97-AF65-F5344CB8AC3E}">
        <p14:creationId xmlns:p14="http://schemas.microsoft.com/office/powerpoint/2010/main" val="265989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p:txBody>
          <a:bodyPr/>
          <a:lstStyle/>
          <a:p>
            <a:r>
              <a:rPr lang="en-US" altLang="zh-CN" b="1" dirty="0"/>
              <a:t>Auxiliary Functions</a:t>
            </a:r>
          </a:p>
          <a:p>
            <a:r>
              <a:rPr lang="en-US" altLang="zh-CN" dirty="0">
                <a:latin typeface="Cambria Math"/>
                <a:ea typeface="Cambria Math"/>
              </a:rPr>
              <a:t>For a state set </a:t>
            </a:r>
            <a:r>
              <a:rPr lang="en-US" altLang="zh-CN" i="1" dirty="0">
                <a:latin typeface="Cambria Math"/>
                <a:ea typeface="Cambria Math"/>
              </a:rPr>
              <a:t>I</a:t>
            </a:r>
            <a:r>
              <a:rPr lang="en-US" altLang="zh-CN" dirty="0">
                <a:latin typeface="Cambria Math"/>
                <a:ea typeface="Cambria Math"/>
              </a:rPr>
              <a:t>, </a:t>
            </a:r>
            <a:r>
              <a:rPr lang="el-GR" altLang="zh-CN" i="1" dirty="0">
                <a:latin typeface="Cambria Math"/>
                <a:ea typeface="Cambria Math"/>
              </a:rPr>
              <a:t>ε</a:t>
            </a:r>
            <a:r>
              <a:rPr lang="en-US" altLang="zh-CN" i="1" dirty="0">
                <a:latin typeface="Cambria Math"/>
                <a:ea typeface="Cambria Math"/>
              </a:rPr>
              <a:t>_CLOSURE(I) </a:t>
            </a:r>
            <a:r>
              <a:rPr lang="en-US" altLang="zh-CN" dirty="0">
                <a:latin typeface="Cambria Math"/>
                <a:ea typeface="Cambria Math"/>
              </a:rPr>
              <a:t>is defined as</a:t>
            </a:r>
            <a:r>
              <a:rPr lang="zh-CN" altLang="en-US" dirty="0">
                <a:latin typeface="Cambria Math"/>
                <a:ea typeface="Cambria Math"/>
              </a:rPr>
              <a:t>：</a:t>
            </a:r>
            <a:endParaRPr lang="en-US" altLang="zh-CN" dirty="0">
              <a:latin typeface="Cambria Math"/>
              <a:ea typeface="Cambria Math"/>
            </a:endParaRPr>
          </a:p>
          <a:p>
            <a:pPr lvl="1"/>
            <a:r>
              <a:rPr lang="zh-CN" altLang="en-US" sz="2000" dirty="0">
                <a:latin typeface="Cambria Math"/>
              </a:rPr>
              <a:t>（</a:t>
            </a:r>
            <a:r>
              <a:rPr lang="en-US" altLang="zh-CN" sz="2000" dirty="0">
                <a:latin typeface="Cambria Math"/>
              </a:rPr>
              <a:t>1</a:t>
            </a:r>
            <a:r>
              <a:rPr lang="zh-CN" altLang="en-US" sz="2000" dirty="0">
                <a:latin typeface="Cambria Math"/>
              </a:rPr>
              <a:t>）</a:t>
            </a:r>
            <a:r>
              <a:rPr lang="en-US" altLang="zh-CN" sz="2000" dirty="0">
                <a:latin typeface="Cambria Math"/>
                <a:ea typeface="Cambria Math"/>
              </a:rPr>
              <a:t>a state </a:t>
            </a:r>
            <a:r>
              <a:rPr lang="en-US" altLang="zh-CN" sz="2000" i="1" dirty="0">
                <a:latin typeface="Cambria Math"/>
                <a:ea typeface="Cambria Math"/>
              </a:rPr>
              <a:t>q∊</a:t>
            </a:r>
            <a:r>
              <a:rPr lang="el-GR" altLang="zh-CN" sz="2000" i="1" dirty="0">
                <a:latin typeface="Cambria Math"/>
                <a:ea typeface="Cambria Math"/>
              </a:rPr>
              <a:t> ε</a:t>
            </a:r>
            <a:r>
              <a:rPr lang="en-US" altLang="zh-CN" sz="2000" i="1" dirty="0">
                <a:latin typeface="Cambria Math"/>
                <a:ea typeface="Cambria Math"/>
              </a:rPr>
              <a:t>_CLOSURE(I), </a:t>
            </a:r>
            <a:r>
              <a:rPr lang="en-US" altLang="zh-CN" sz="2000" dirty="0">
                <a:latin typeface="Cambria Math"/>
                <a:ea typeface="Cambria Math"/>
              </a:rPr>
              <a:t>if </a:t>
            </a:r>
            <a:r>
              <a:rPr lang="en-US" altLang="zh-CN" sz="2000" i="1" dirty="0" err="1">
                <a:latin typeface="Cambria Math"/>
              </a:rPr>
              <a:t>q</a:t>
            </a:r>
            <a:r>
              <a:rPr lang="en-US" altLang="zh-CN" sz="2000" i="1" dirty="0" err="1">
                <a:latin typeface="Cambria Math"/>
                <a:ea typeface="Cambria Math"/>
              </a:rPr>
              <a:t>∊I</a:t>
            </a:r>
            <a:endParaRPr lang="en-US" altLang="zh-CN" sz="2000" i="1" dirty="0">
              <a:latin typeface="Cambria Math"/>
              <a:ea typeface="Cambria Math"/>
            </a:endParaRPr>
          </a:p>
          <a:p>
            <a:pPr lvl="1"/>
            <a:r>
              <a:rPr lang="zh-CN" altLang="en-US" sz="2000" dirty="0">
                <a:latin typeface="Cambria Math"/>
              </a:rPr>
              <a:t>（</a:t>
            </a:r>
            <a:r>
              <a:rPr lang="en-US" altLang="zh-CN" sz="2000" dirty="0">
                <a:latin typeface="Cambria Math"/>
              </a:rPr>
              <a:t>2</a:t>
            </a:r>
            <a:r>
              <a:rPr lang="zh-CN" altLang="en-US" sz="2000" dirty="0">
                <a:latin typeface="Cambria Math"/>
              </a:rPr>
              <a:t>）</a:t>
            </a:r>
            <a:r>
              <a:rPr lang="en-US" altLang="zh-CN" sz="2000" dirty="0">
                <a:latin typeface="Cambria Math"/>
              </a:rPr>
              <a:t> a state</a:t>
            </a:r>
            <a:r>
              <a:rPr lang="en-US" altLang="zh-CN" sz="2000" dirty="0">
                <a:latin typeface="Cambria Math"/>
                <a:ea typeface="Cambria Math"/>
              </a:rPr>
              <a:t> </a:t>
            </a:r>
            <a:r>
              <a:rPr lang="en-US" altLang="zh-CN" sz="2000" i="1" dirty="0">
                <a:latin typeface="Cambria Math"/>
                <a:ea typeface="Cambria Math"/>
              </a:rPr>
              <a:t>r∊</a:t>
            </a:r>
            <a:r>
              <a:rPr lang="el-GR" altLang="zh-CN" sz="2000" i="1" dirty="0">
                <a:latin typeface="Cambria Math"/>
                <a:ea typeface="Cambria Math"/>
              </a:rPr>
              <a:t> ε</a:t>
            </a:r>
            <a:r>
              <a:rPr lang="en-US" altLang="zh-CN" sz="2000" i="1" dirty="0">
                <a:latin typeface="Cambria Math"/>
                <a:ea typeface="Cambria Math"/>
              </a:rPr>
              <a:t>_CLOSURE(I), </a:t>
            </a:r>
            <a:r>
              <a:rPr lang="en-US" altLang="zh-CN" sz="2000" dirty="0">
                <a:latin typeface="Cambria Math"/>
                <a:ea typeface="Cambria Math"/>
              </a:rPr>
              <a:t>if </a:t>
            </a:r>
            <a:r>
              <a:rPr lang="en-US" altLang="zh-CN" sz="2000" dirty="0">
                <a:latin typeface="Cambria Math"/>
              </a:rPr>
              <a:t> </a:t>
            </a:r>
            <a:r>
              <a:rPr lang="en-US" altLang="zh-CN" sz="2000" i="1" dirty="0">
                <a:latin typeface="Cambria Math"/>
              </a:rPr>
              <a:t>r</a:t>
            </a:r>
            <a:r>
              <a:rPr lang="en-US" altLang="zh-CN" sz="2000" dirty="0">
                <a:latin typeface="Cambria Math"/>
              </a:rPr>
              <a:t> is a state reachable from some state </a:t>
            </a:r>
            <a:r>
              <a:rPr lang="en-US" altLang="zh-CN" sz="2000" i="1" dirty="0">
                <a:latin typeface="Cambria Math"/>
              </a:rPr>
              <a:t>q</a:t>
            </a:r>
            <a:r>
              <a:rPr lang="en-US" altLang="zh-CN" sz="2000" dirty="0">
                <a:latin typeface="Cambria Math"/>
                <a:ea typeface="Cambria Math"/>
              </a:rPr>
              <a:t> in </a:t>
            </a:r>
            <a:r>
              <a:rPr lang="en-US" altLang="zh-CN" sz="2000" i="1" dirty="0">
                <a:latin typeface="Cambria Math"/>
                <a:ea typeface="Cambria Math"/>
              </a:rPr>
              <a:t>I</a:t>
            </a:r>
            <a:r>
              <a:rPr lang="en-US" altLang="zh-CN" sz="2000" dirty="0">
                <a:latin typeface="Cambria Math"/>
                <a:ea typeface="Cambria Math"/>
              </a:rPr>
              <a:t> on </a:t>
            </a:r>
            <a:r>
              <a:rPr lang="zh-CN" altLang="en-US" sz="2000" dirty="0">
                <a:latin typeface="Cambria Math"/>
                <a:ea typeface="Cambria Math"/>
              </a:rPr>
              <a:t>，</a:t>
            </a:r>
            <a:r>
              <a:rPr lang="el-GR" altLang="zh-CN" sz="2000" dirty="0">
                <a:latin typeface="Cambria Math"/>
                <a:ea typeface="Cambria Math"/>
              </a:rPr>
              <a:t>ε</a:t>
            </a:r>
            <a:r>
              <a:rPr lang="en-US" altLang="zh-CN" sz="2000" dirty="0">
                <a:latin typeface="Cambria Math"/>
                <a:ea typeface="Cambria Math"/>
              </a:rPr>
              <a:t>-transition alone. (i.e., one or more </a:t>
            </a:r>
            <a:r>
              <a:rPr lang="el-GR" altLang="zh-CN" sz="2000" dirty="0">
                <a:latin typeface="Cambria Math"/>
                <a:ea typeface="Cambria Math"/>
              </a:rPr>
              <a:t>ε</a:t>
            </a:r>
            <a:r>
              <a:rPr lang="en-US" altLang="zh-CN" sz="2000" dirty="0">
                <a:latin typeface="Cambria Math"/>
                <a:ea typeface="Cambria Math"/>
              </a:rPr>
              <a:t>-edge)</a:t>
            </a:r>
          </a:p>
          <a:p>
            <a:r>
              <a:rPr lang="en-US" altLang="zh-CN" dirty="0">
                <a:latin typeface="Cambria Math"/>
                <a:ea typeface="Cambria Math"/>
              </a:rPr>
              <a:t>a-transition set of the state set</a:t>
            </a:r>
            <a:r>
              <a:rPr lang="en-US" altLang="zh-CN" i="1" dirty="0">
                <a:latin typeface="Cambria Math"/>
                <a:ea typeface="Cambria Math"/>
              </a:rPr>
              <a:t> I</a:t>
            </a:r>
            <a:r>
              <a:rPr lang="en-US" altLang="zh-CN" dirty="0">
                <a:latin typeface="Cambria Math"/>
                <a:ea typeface="Cambria Math"/>
              </a:rPr>
              <a:t>, notated as </a:t>
            </a:r>
            <a:r>
              <a:rPr lang="en-US" altLang="zh-CN" i="1" dirty="0">
                <a:latin typeface="Cambria Math"/>
                <a:ea typeface="Cambria Math"/>
              </a:rPr>
              <a:t>move(I, a)</a:t>
            </a:r>
            <a:r>
              <a:rPr lang="en-US" altLang="zh-CN" dirty="0">
                <a:latin typeface="Cambria Math"/>
                <a:ea typeface="Cambria Math"/>
              </a:rPr>
              <a:t>, is defined as:</a:t>
            </a:r>
          </a:p>
          <a:p>
            <a:pPr lvl="1"/>
            <a:r>
              <a:rPr lang="en-US" altLang="zh-CN" sz="2000" dirty="0">
                <a:latin typeface="Cambria Math"/>
              </a:rPr>
              <a:t>For any state </a:t>
            </a:r>
            <a:r>
              <a:rPr lang="en-US" altLang="zh-CN" sz="2000" i="1" dirty="0" err="1">
                <a:latin typeface="Cambria Math"/>
              </a:rPr>
              <a:t>q</a:t>
            </a:r>
            <a:r>
              <a:rPr lang="en-US" altLang="zh-CN" sz="2000" i="1" dirty="0" err="1">
                <a:latin typeface="Cambria Math"/>
                <a:ea typeface="Cambria Math"/>
              </a:rPr>
              <a:t>∊I</a:t>
            </a:r>
            <a:r>
              <a:rPr lang="zh-CN" altLang="en-US" sz="2000" dirty="0">
                <a:latin typeface="Cambria Math"/>
                <a:ea typeface="Cambria Math"/>
              </a:rPr>
              <a:t>，</a:t>
            </a:r>
            <a:r>
              <a:rPr lang="en-US" altLang="zh-CN" sz="2000" i="1" dirty="0">
                <a:latin typeface="Cambria Math"/>
                <a:ea typeface="Cambria Math"/>
              </a:rPr>
              <a:t>r∊ move(I, a), </a:t>
            </a:r>
            <a:r>
              <a:rPr lang="en-US" altLang="zh-CN" sz="2000" dirty="0">
                <a:latin typeface="Cambria Math"/>
                <a:ea typeface="Cambria Math"/>
              </a:rPr>
              <a:t>if</a:t>
            </a:r>
            <a:r>
              <a:rPr lang="en-US" altLang="zh-CN" sz="2000" i="1" dirty="0">
                <a:latin typeface="Cambria Math"/>
                <a:ea typeface="Cambria Math"/>
              </a:rPr>
              <a:t> r </a:t>
            </a:r>
            <a:r>
              <a:rPr lang="en-US" altLang="zh-CN" sz="2000" dirty="0">
                <a:latin typeface="Cambria Math"/>
                <a:ea typeface="Cambria Math"/>
              </a:rPr>
              <a:t>is a state to which there is a transition on input symbol </a:t>
            </a:r>
            <a:r>
              <a:rPr lang="en-US" altLang="zh-CN" sz="2000" i="1" dirty="0">
                <a:latin typeface="Cambria Math"/>
                <a:ea typeface="Cambria Math"/>
              </a:rPr>
              <a:t>a</a:t>
            </a:r>
            <a:r>
              <a:rPr lang="en-US" altLang="zh-CN" sz="2000" dirty="0">
                <a:latin typeface="Cambria Math"/>
                <a:ea typeface="Cambria Math"/>
              </a:rPr>
              <a:t> from </a:t>
            </a:r>
            <a:r>
              <a:rPr lang="en-US" altLang="zh-CN" sz="2000" i="1" dirty="0">
                <a:latin typeface="Cambria Math"/>
                <a:ea typeface="Cambria Math"/>
              </a:rPr>
              <a:t>q</a:t>
            </a:r>
            <a:r>
              <a:rPr lang="en-US" altLang="zh-CN" sz="2000" dirty="0">
                <a:latin typeface="Cambria Math"/>
                <a:ea typeface="Cambria Math"/>
              </a:rPr>
              <a:t>. </a:t>
            </a:r>
          </a:p>
          <a:p>
            <a:r>
              <a:rPr lang="en-US" altLang="zh-CN" dirty="0">
                <a:latin typeface="Cambria Math"/>
                <a:ea typeface="Cambria Math"/>
              </a:rPr>
              <a:t>Denote </a:t>
            </a:r>
            <a:r>
              <a:rPr lang="en-US" altLang="zh-CN" i="1" dirty="0" err="1">
                <a:latin typeface="Cambria Math"/>
                <a:ea typeface="Cambria Math"/>
              </a:rPr>
              <a:t>I</a:t>
            </a:r>
            <a:r>
              <a:rPr lang="en-US" altLang="zh-CN" i="1" baseline="-25000" dirty="0" err="1">
                <a:latin typeface="Cambria Math"/>
                <a:ea typeface="Cambria Math"/>
              </a:rPr>
              <a:t>a</a:t>
            </a:r>
            <a:r>
              <a:rPr lang="en-US" altLang="zh-CN" i="1" dirty="0">
                <a:latin typeface="Cambria Math"/>
                <a:ea typeface="Cambria Math"/>
              </a:rPr>
              <a:t>=</a:t>
            </a:r>
            <a:r>
              <a:rPr lang="el-GR" altLang="zh-CN" i="1" dirty="0">
                <a:latin typeface="Cambria Math"/>
                <a:ea typeface="Cambria Math"/>
              </a:rPr>
              <a:t>ε</a:t>
            </a:r>
            <a:r>
              <a:rPr lang="en-US" altLang="zh-CN" i="1" dirty="0">
                <a:latin typeface="Cambria Math"/>
                <a:ea typeface="Cambria Math"/>
              </a:rPr>
              <a:t>_CLOSURE(move(I, a))</a:t>
            </a:r>
          </a:p>
        </p:txBody>
      </p:sp>
    </p:spTree>
    <p:extLst>
      <p:ext uri="{BB962C8B-B14F-4D97-AF65-F5344CB8AC3E}">
        <p14:creationId xmlns:p14="http://schemas.microsoft.com/office/powerpoint/2010/main" val="1720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en-US" altLang="zh-CN" sz="2400" dirty="0"/>
              <a:t>The Construction of a Lexical Analyzer</a:t>
            </a:r>
            <a:endParaRPr lang="zh-CN" altLang="en-US" dirty="0"/>
          </a:p>
        </p:txBody>
      </p:sp>
      <p:sp>
        <p:nvSpPr>
          <p:cNvPr id="3" name="内容占位符 2"/>
          <p:cNvSpPr>
            <a:spLocks noGrp="1"/>
          </p:cNvSpPr>
          <p:nvPr>
            <p:ph idx="1"/>
          </p:nvPr>
        </p:nvSpPr>
        <p:spPr>
          <a:xfrm>
            <a:off x="828675" y="1444336"/>
            <a:ext cx="7486650" cy="3595256"/>
          </a:xfrm>
        </p:spPr>
        <p:txBody>
          <a:bodyPr>
            <a:normAutofit/>
          </a:bodyPr>
          <a:lstStyle/>
          <a:p>
            <a:pPr>
              <a:lnSpc>
                <a:spcPct val="100000"/>
              </a:lnSpc>
            </a:pPr>
            <a:r>
              <a:rPr lang="en-US" altLang="zh-CN" sz="2000" dirty="0">
                <a:solidFill>
                  <a:srgbClr val="7030A0"/>
                </a:solidFill>
              </a:rPr>
              <a:t>Lexical Analyzer </a:t>
            </a:r>
            <a:r>
              <a:rPr lang="en-US" altLang="zh-CN" sz="2000" dirty="0"/>
              <a:t>reads input stream and then generate the sequence of tokens that are required by a parser. </a:t>
            </a:r>
            <a:endParaRPr lang="zh-CN" altLang="en-US" sz="2000" dirty="0"/>
          </a:p>
        </p:txBody>
      </p:sp>
      <p:sp>
        <p:nvSpPr>
          <p:cNvPr id="4" name="矩形 3"/>
          <p:cNvSpPr/>
          <p:nvPr/>
        </p:nvSpPr>
        <p:spPr>
          <a:xfrm>
            <a:off x="1845133" y="2280062"/>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Lexical Analyzer</a:t>
            </a:r>
            <a:endParaRPr lang="zh-CN" altLang="en-US" dirty="0"/>
          </a:p>
        </p:txBody>
      </p:sp>
      <p:sp>
        <p:nvSpPr>
          <p:cNvPr id="5" name="矩形 4"/>
          <p:cNvSpPr/>
          <p:nvPr/>
        </p:nvSpPr>
        <p:spPr>
          <a:xfrm>
            <a:off x="4991479" y="2246783"/>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Parser</a:t>
            </a:r>
            <a:endParaRPr lang="zh-CN" altLang="en-US" dirty="0"/>
          </a:p>
        </p:txBody>
      </p:sp>
      <p:cxnSp>
        <p:nvCxnSpPr>
          <p:cNvPr id="6" name="直接箭头连接符 5"/>
          <p:cNvCxnSpPr/>
          <p:nvPr/>
        </p:nvCxnSpPr>
        <p:spPr>
          <a:xfrm flipH="1" flipV="1">
            <a:off x="3592290" y="2867891"/>
            <a:ext cx="1399189" cy="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23561" y="3918362"/>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Symbol Table</a:t>
            </a:r>
            <a:endParaRPr lang="zh-CN" altLang="en-US" dirty="0"/>
          </a:p>
        </p:txBody>
      </p:sp>
      <p:cxnSp>
        <p:nvCxnSpPr>
          <p:cNvPr id="8" name="直接箭头连接符 7"/>
          <p:cNvCxnSpPr/>
          <p:nvPr/>
        </p:nvCxnSpPr>
        <p:spPr>
          <a:xfrm flipV="1">
            <a:off x="5170718" y="3150919"/>
            <a:ext cx="704850" cy="767443"/>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3118758" y="3150919"/>
            <a:ext cx="304803" cy="767443"/>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20"/>
          <p:cNvSpPr txBox="1"/>
          <p:nvPr/>
        </p:nvSpPr>
        <p:spPr>
          <a:xfrm>
            <a:off x="3512309" y="2966253"/>
            <a:ext cx="1569660" cy="369332"/>
          </a:xfrm>
          <a:prstGeom prst="rect">
            <a:avLst/>
          </a:prstGeom>
          <a:noFill/>
        </p:spPr>
        <p:txBody>
          <a:bodyPr wrap="none" rtlCol="0">
            <a:spAutoFit/>
          </a:bodyPr>
          <a:lstStyle/>
          <a:p>
            <a:r>
              <a:rPr lang="en-US" altLang="zh-CN" i="1" dirty="0" err="1"/>
              <a:t>getNextToken</a:t>
            </a:r>
            <a:endParaRPr lang="zh-CN" altLang="en-US" i="1" dirty="0"/>
          </a:p>
        </p:txBody>
      </p:sp>
      <p:sp>
        <p:nvSpPr>
          <p:cNvPr id="11" name="TextBox 21"/>
          <p:cNvSpPr txBox="1"/>
          <p:nvPr/>
        </p:nvSpPr>
        <p:spPr>
          <a:xfrm>
            <a:off x="3915455" y="2090344"/>
            <a:ext cx="761747" cy="369332"/>
          </a:xfrm>
          <a:prstGeom prst="rect">
            <a:avLst/>
          </a:prstGeom>
          <a:noFill/>
        </p:spPr>
        <p:txBody>
          <a:bodyPr wrap="none" rtlCol="0">
            <a:spAutoFit/>
          </a:bodyPr>
          <a:lstStyle/>
          <a:p>
            <a:r>
              <a:rPr lang="en-US" altLang="zh-CN" dirty="0"/>
              <a:t>token</a:t>
            </a:r>
            <a:endParaRPr lang="zh-CN" altLang="en-US" dirty="0"/>
          </a:p>
        </p:txBody>
      </p:sp>
      <p:cxnSp>
        <p:nvCxnSpPr>
          <p:cNvPr id="12" name="直接箭头连接符 11"/>
          <p:cNvCxnSpPr/>
          <p:nvPr/>
        </p:nvCxnSpPr>
        <p:spPr>
          <a:xfrm>
            <a:off x="3627264" y="2459676"/>
            <a:ext cx="1374726" cy="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p:cNvSpPr txBox="1">
            <a:spLocks/>
          </p:cNvSpPr>
          <p:nvPr/>
        </p:nvSpPr>
        <p:spPr>
          <a:xfrm>
            <a:off x="828675" y="5408924"/>
            <a:ext cx="7486650" cy="676398"/>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pPr>
              <a:lnSpc>
                <a:spcPct val="100000"/>
              </a:lnSpc>
            </a:pPr>
            <a:endParaRPr lang="zh-CN" altLang="en-US" sz="2000" dirty="0"/>
          </a:p>
        </p:txBody>
      </p:sp>
      <p:sp>
        <p:nvSpPr>
          <p:cNvPr id="17" name="内容占位符 2"/>
          <p:cNvSpPr txBox="1">
            <a:spLocks/>
          </p:cNvSpPr>
          <p:nvPr/>
        </p:nvSpPr>
        <p:spPr>
          <a:xfrm>
            <a:off x="933877" y="4960179"/>
            <a:ext cx="7486650" cy="1901906"/>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pPr>
              <a:lnSpc>
                <a:spcPct val="100000"/>
              </a:lnSpc>
            </a:pPr>
            <a:r>
              <a:rPr lang="en-US" altLang="zh-CN" sz="1400" dirty="0">
                <a:solidFill>
                  <a:schemeClr val="tx2"/>
                </a:solidFill>
              </a:rPr>
              <a:t>Sometimes, lexical analyzers are divided into a cascade of two processes:</a:t>
            </a:r>
          </a:p>
          <a:p>
            <a:pPr>
              <a:lnSpc>
                <a:spcPct val="100000"/>
              </a:lnSpc>
            </a:pPr>
            <a:r>
              <a:rPr lang="en-US" altLang="zh-CN" sz="1400" dirty="0">
                <a:solidFill>
                  <a:schemeClr val="tx2"/>
                </a:solidFill>
              </a:rPr>
              <a:t>a) </a:t>
            </a:r>
            <a:r>
              <a:rPr lang="en-US" altLang="zh-CN" sz="1400" b="1" i="1" dirty="0">
                <a:solidFill>
                  <a:srgbClr val="7030A0"/>
                </a:solidFill>
              </a:rPr>
              <a:t>Scanning</a:t>
            </a:r>
            <a:r>
              <a:rPr lang="en-US" altLang="zh-CN" sz="1400" dirty="0">
                <a:solidFill>
                  <a:schemeClr val="tx2"/>
                </a:solidFill>
              </a:rPr>
              <a:t> consists of the simple processes that do not require tokenization of the input, such as deletion of comments and compaction of consecutive whitespace characters into one.</a:t>
            </a:r>
          </a:p>
          <a:p>
            <a:pPr>
              <a:lnSpc>
                <a:spcPct val="100000"/>
              </a:lnSpc>
            </a:pPr>
            <a:r>
              <a:rPr lang="en-US" altLang="zh-CN" sz="1400" dirty="0">
                <a:solidFill>
                  <a:schemeClr val="tx2"/>
                </a:solidFill>
              </a:rPr>
              <a:t>b</a:t>
            </a:r>
            <a:r>
              <a:rPr lang="en-US" altLang="zh-CN" sz="1400" b="1" i="1" dirty="0">
                <a:solidFill>
                  <a:srgbClr val="7030A0"/>
                </a:solidFill>
              </a:rPr>
              <a:t>) Lexical analysis </a:t>
            </a:r>
            <a:r>
              <a:rPr lang="en-US" altLang="zh-CN" sz="1400" dirty="0">
                <a:solidFill>
                  <a:schemeClr val="tx2"/>
                </a:solidFill>
              </a:rPr>
              <a:t>proper is the more complex portion, where the scanner produces the sequence of tokens as output.</a:t>
            </a:r>
            <a:endParaRPr lang="zh-CN" altLang="en-US" sz="1400" dirty="0">
              <a:solidFill>
                <a:schemeClr val="tx2"/>
              </a:solidFill>
            </a:endParaRPr>
          </a:p>
        </p:txBody>
      </p:sp>
    </p:spTree>
    <p:extLst>
      <p:ext uri="{BB962C8B-B14F-4D97-AF65-F5344CB8AC3E}">
        <p14:creationId xmlns:p14="http://schemas.microsoft.com/office/powerpoint/2010/main" val="179357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a:xfrm>
            <a:off x="828675" y="1404253"/>
            <a:ext cx="7824006" cy="931100"/>
          </a:xfrm>
        </p:spPr>
        <p:txBody>
          <a:bodyPr>
            <a:normAutofit fontScale="92500" lnSpcReduction="10000"/>
          </a:bodyPr>
          <a:lstStyle/>
          <a:p>
            <a:pPr>
              <a:lnSpc>
                <a:spcPct val="100000"/>
              </a:lnSpc>
              <a:spcBef>
                <a:spcPts val="600"/>
              </a:spcBef>
            </a:pPr>
            <a:r>
              <a:rPr lang="en-US" altLang="zh-CN" dirty="0"/>
              <a:t>Alphabet </a:t>
            </a:r>
            <a:r>
              <a:rPr lang="zh-CN" altLang="en-US" dirty="0">
                <a:latin typeface="Cambria Math"/>
              </a:rPr>
              <a:t>∑</a:t>
            </a:r>
            <a:r>
              <a:rPr lang="en-US" altLang="zh-CN" dirty="0">
                <a:latin typeface="Cambria Math"/>
              </a:rPr>
              <a:t>={</a:t>
            </a:r>
            <a:r>
              <a:rPr lang="en-US" altLang="zh-CN" i="1" dirty="0">
                <a:latin typeface="Cambria Math"/>
              </a:rPr>
              <a:t>a</a:t>
            </a:r>
            <a:r>
              <a:rPr lang="en-US" altLang="zh-CN" i="1" baseline="-25000" dirty="0">
                <a:latin typeface="Cambria Math"/>
              </a:rPr>
              <a:t>1</a:t>
            </a:r>
            <a:r>
              <a:rPr lang="en-US" altLang="zh-CN" i="1" dirty="0">
                <a:latin typeface="Cambria Math"/>
              </a:rPr>
              <a:t>, a</a:t>
            </a:r>
            <a:r>
              <a:rPr lang="en-US" altLang="zh-CN" i="1" baseline="-25000" dirty="0">
                <a:latin typeface="Cambria Math"/>
              </a:rPr>
              <a:t>2</a:t>
            </a:r>
            <a:r>
              <a:rPr lang="en-US" altLang="zh-CN" i="1" dirty="0">
                <a:latin typeface="Cambria Math"/>
              </a:rPr>
              <a:t>, ..., </a:t>
            </a:r>
            <a:r>
              <a:rPr lang="en-US" altLang="zh-CN" i="1" dirty="0" err="1">
                <a:latin typeface="Cambria Math"/>
              </a:rPr>
              <a:t>a</a:t>
            </a:r>
            <a:r>
              <a:rPr lang="en-US" altLang="zh-CN" i="1" baseline="-25000" dirty="0" err="1">
                <a:latin typeface="Cambria Math"/>
              </a:rPr>
              <a:t>k</a:t>
            </a:r>
            <a:r>
              <a:rPr lang="en-US" altLang="zh-CN" dirty="0">
                <a:latin typeface="Cambria Math"/>
              </a:rPr>
              <a:t>}</a:t>
            </a:r>
            <a:r>
              <a:rPr lang="zh-CN" altLang="en-US" dirty="0">
                <a:latin typeface="Cambria Math"/>
              </a:rPr>
              <a:t>；</a:t>
            </a:r>
            <a:r>
              <a:rPr lang="en-US" altLang="zh-CN" dirty="0">
                <a:latin typeface="Cambria Math"/>
              </a:rPr>
              <a:t>Input</a:t>
            </a:r>
            <a:r>
              <a:rPr lang="zh-CN" altLang="en-US" dirty="0">
                <a:latin typeface="Cambria Math"/>
              </a:rPr>
              <a:t>：</a:t>
            </a:r>
            <a:r>
              <a:rPr lang="en-US" altLang="zh-CN" dirty="0">
                <a:latin typeface="Cambria Math"/>
              </a:rPr>
              <a:t>NFA</a:t>
            </a:r>
            <a:r>
              <a:rPr lang="zh-CN" altLang="en-US" dirty="0">
                <a:latin typeface="Cambria Math"/>
              </a:rPr>
              <a:t>；</a:t>
            </a:r>
            <a:r>
              <a:rPr lang="en-US" altLang="zh-CN" dirty="0">
                <a:latin typeface="Cambria Math"/>
              </a:rPr>
              <a:t>Output</a:t>
            </a:r>
            <a:r>
              <a:rPr lang="zh-CN" altLang="en-US" dirty="0">
                <a:latin typeface="Cambria Math"/>
              </a:rPr>
              <a:t>：</a:t>
            </a:r>
            <a:r>
              <a:rPr lang="en-US" altLang="zh-CN" dirty="0">
                <a:latin typeface="Cambria Math"/>
              </a:rPr>
              <a:t>DFA</a:t>
            </a:r>
          </a:p>
          <a:p>
            <a:pPr>
              <a:lnSpc>
                <a:spcPct val="100000"/>
              </a:lnSpc>
              <a:spcBef>
                <a:spcPts val="600"/>
              </a:spcBef>
            </a:pPr>
            <a:r>
              <a:rPr lang="en-US" altLang="zh-CN" b="1" dirty="0" err="1">
                <a:latin typeface="Cambria Math"/>
              </a:rPr>
              <a:t>Algo</a:t>
            </a:r>
            <a:r>
              <a:rPr lang="en-US" altLang="zh-CN" b="1" dirty="0">
                <a:latin typeface="Cambria Math"/>
                <a:sym typeface="Wingdings" panose="05000000000000000000" pitchFamily="2" charset="2"/>
              </a:rPr>
              <a:t>:</a:t>
            </a:r>
            <a:r>
              <a:rPr lang="en-US" altLang="zh-CN" sz="1800" dirty="0">
                <a:latin typeface="Cambria Math"/>
                <a:sym typeface="Wingdings" panose="05000000000000000000" pitchFamily="2" charset="2"/>
              </a:rPr>
              <a:t>  (1) construct a table with k+1 columns</a:t>
            </a:r>
            <a:r>
              <a:rPr lang="zh-CN" altLang="en-US" sz="1800" dirty="0">
                <a:latin typeface="Cambria Math"/>
                <a:sym typeface="Wingdings" panose="05000000000000000000" pitchFamily="2" charset="2"/>
              </a:rPr>
              <a:t>，</a:t>
            </a:r>
            <a:r>
              <a:rPr lang="en-US" altLang="zh-CN" sz="1800" dirty="0">
                <a:latin typeface="Cambria Math"/>
                <a:sym typeface="Wingdings" panose="05000000000000000000" pitchFamily="2" charset="2"/>
              </a:rPr>
              <a:t>where states in the zero-</a:t>
            </a:r>
            <a:r>
              <a:rPr lang="en-US" altLang="zh-CN" sz="1800" dirty="0" err="1">
                <a:latin typeface="Cambria Math"/>
                <a:sym typeface="Wingdings" panose="05000000000000000000" pitchFamily="2" charset="2"/>
              </a:rPr>
              <a:t>th</a:t>
            </a:r>
            <a:r>
              <a:rPr lang="en-US" altLang="zh-CN" sz="1800" dirty="0">
                <a:latin typeface="Cambria Math"/>
                <a:sym typeface="Wingdings" panose="05000000000000000000" pitchFamily="2" charset="2"/>
              </a:rPr>
              <a:t> column compose the states of the output DFA. Sets </a:t>
            </a:r>
            <a:r>
              <a:rPr lang="en-US" altLang="zh-CN" sz="1800" i="1" dirty="0">
                <a:latin typeface="Cambria Math"/>
                <a:sym typeface="Wingdings" panose="05000000000000000000" pitchFamily="2" charset="2"/>
              </a:rPr>
              <a:t>I</a:t>
            </a:r>
            <a:r>
              <a:rPr lang="en-US" altLang="zh-CN" sz="1800" i="1" baseline="-25000" dirty="0">
                <a:latin typeface="Cambria Math"/>
                <a:sym typeface="Wingdings" panose="05000000000000000000" pitchFamily="2" charset="2"/>
              </a:rPr>
              <a:t>a</a:t>
            </a:r>
            <a:r>
              <a:rPr lang="en-US" altLang="zh-CN" sz="1800" i="1" baseline="-40000" dirty="0">
                <a:latin typeface="Cambria Math"/>
                <a:sym typeface="Wingdings" panose="05000000000000000000" pitchFamily="2" charset="2"/>
              </a:rPr>
              <a:t>1</a:t>
            </a:r>
            <a:r>
              <a:rPr lang="en-US" altLang="zh-CN" sz="1800" i="1" dirty="0">
                <a:latin typeface="Cambria Math"/>
                <a:sym typeface="Wingdings" panose="05000000000000000000" pitchFamily="2" charset="2"/>
              </a:rPr>
              <a:t>…</a:t>
            </a:r>
            <a:r>
              <a:rPr lang="en-US" altLang="zh-CN" sz="1800" i="1" dirty="0" err="1">
                <a:latin typeface="Cambria Math"/>
                <a:sym typeface="Wingdings" panose="05000000000000000000" pitchFamily="2" charset="2"/>
              </a:rPr>
              <a:t>I</a:t>
            </a:r>
            <a:r>
              <a:rPr lang="en-US" altLang="zh-CN" sz="1800" i="1" baseline="-25000" dirty="0" err="1">
                <a:latin typeface="Cambria Math"/>
                <a:sym typeface="Wingdings" panose="05000000000000000000" pitchFamily="2" charset="2"/>
              </a:rPr>
              <a:t>a</a:t>
            </a:r>
            <a:r>
              <a:rPr lang="en-US" altLang="zh-CN" sz="1800" i="1" baseline="-40000" dirty="0" err="1">
                <a:latin typeface="Cambria Math"/>
                <a:sym typeface="Wingdings" panose="05000000000000000000" pitchFamily="2" charset="2"/>
              </a:rPr>
              <a:t>k</a:t>
            </a:r>
            <a:r>
              <a:rPr lang="zh-CN" altLang="en-US" sz="1800" dirty="0">
                <a:latin typeface="Cambria Math"/>
                <a:sym typeface="Wingdings" panose="05000000000000000000" pitchFamily="2" charset="2"/>
              </a:rPr>
              <a:t> </a:t>
            </a:r>
            <a:r>
              <a:rPr lang="en-US" altLang="zh-CN" sz="1800" dirty="0">
                <a:latin typeface="Cambria Math"/>
                <a:sym typeface="Wingdings" panose="05000000000000000000" pitchFamily="2" charset="2"/>
              </a:rPr>
              <a:t>are in the columns </a:t>
            </a:r>
            <a:r>
              <a:rPr lang="en-US" altLang="zh-CN" sz="1800" i="1" dirty="0">
                <a:latin typeface="Cambria Math"/>
                <a:sym typeface="Wingdings" panose="05000000000000000000" pitchFamily="2" charset="2"/>
              </a:rPr>
              <a:t>1</a:t>
            </a:r>
            <a:r>
              <a:rPr lang="en-US" altLang="zh-CN" sz="1800" dirty="0">
                <a:latin typeface="Cambria Math"/>
                <a:sym typeface="Wingdings" panose="05000000000000000000" pitchFamily="2" charset="2"/>
              </a:rPr>
              <a:t>…</a:t>
            </a:r>
            <a:r>
              <a:rPr lang="en-US" altLang="zh-CN" sz="1800" i="1" dirty="0">
                <a:latin typeface="Cambria Math"/>
                <a:sym typeface="Wingdings" panose="05000000000000000000" pitchFamily="2" charset="2"/>
              </a:rPr>
              <a:t>k</a:t>
            </a:r>
            <a:r>
              <a:rPr lang="en-US" altLang="zh-CN" sz="1800" dirty="0">
                <a:latin typeface="Cambria Math"/>
                <a:sym typeface="Wingdings" panose="05000000000000000000" pitchFamily="2" charset="2"/>
              </a:rPr>
              <a:t>:</a:t>
            </a:r>
            <a:endParaRPr lang="zh-CN" altLang="en-US" sz="1800" baseline="-40000" dirty="0"/>
          </a:p>
        </p:txBody>
      </p:sp>
      <p:graphicFrame>
        <p:nvGraphicFramePr>
          <p:cNvPr id="4" name="内容占位符 15" descr="示例表格（3 列，4 行）" title="表格"/>
          <p:cNvGraphicFramePr>
            <a:graphicFrameLocks/>
          </p:cNvGraphicFramePr>
          <p:nvPr>
            <p:extLst>
              <p:ext uri="{D42A27DB-BD31-4B8C-83A1-F6EECF244321}">
                <p14:modId xmlns:p14="http://schemas.microsoft.com/office/powerpoint/2010/main" val="3128391483"/>
              </p:ext>
            </p:extLst>
          </p:nvPr>
        </p:nvGraphicFramePr>
        <p:xfrm>
          <a:off x="1208316" y="2492403"/>
          <a:ext cx="6923313" cy="1127760"/>
        </p:xfrm>
        <a:graphic>
          <a:graphicData uri="http://schemas.openxmlformats.org/drawingml/2006/table">
            <a:tbl>
              <a:tblPr firstRow="1" bandRow="1">
                <a:tableStyleId>{5C22544A-7EE6-4342-B048-85BDC9FD1C3A}</a:tableStyleId>
              </a:tblPr>
              <a:tblGrid>
                <a:gridCol w="1774242">
                  <a:extLst>
                    <a:ext uri="{9D8B030D-6E8A-4147-A177-3AD203B41FA5}">
                      <a16:colId xmlns:a16="http://schemas.microsoft.com/office/drawing/2014/main" val="20000"/>
                    </a:ext>
                  </a:extLst>
                </a:gridCol>
                <a:gridCol w="3107999">
                  <a:extLst>
                    <a:ext uri="{9D8B030D-6E8A-4147-A177-3AD203B41FA5}">
                      <a16:colId xmlns:a16="http://schemas.microsoft.com/office/drawing/2014/main" val="20001"/>
                    </a:ext>
                  </a:extLst>
                </a:gridCol>
                <a:gridCol w="1159329">
                  <a:extLst>
                    <a:ext uri="{9D8B030D-6E8A-4147-A177-3AD203B41FA5}">
                      <a16:colId xmlns:a16="http://schemas.microsoft.com/office/drawing/2014/main" val="20002"/>
                    </a:ext>
                  </a:extLst>
                </a:gridCol>
                <a:gridCol w="881743">
                  <a:extLst>
                    <a:ext uri="{9D8B030D-6E8A-4147-A177-3AD203B41FA5}">
                      <a16:colId xmlns:a16="http://schemas.microsoft.com/office/drawing/2014/main" val="20003"/>
                    </a:ext>
                  </a:extLst>
                </a:gridCol>
              </a:tblGrid>
              <a:tr h="328336">
                <a:tc>
                  <a:txBody>
                    <a:bodyPr/>
                    <a:lstStyle/>
                    <a:p>
                      <a:pPr algn="ctr"/>
                      <a:r>
                        <a:rPr lang="en-US" altLang="zh-CN" dirty="0">
                          <a:latin typeface="Microsoft YaHei UI" panose="020B0503020204020204" pitchFamily="34" charset="-122"/>
                          <a:ea typeface="Microsoft YaHei UI" panose="020B0503020204020204" pitchFamily="34" charset="-122"/>
                        </a:rPr>
                        <a:t>I</a:t>
                      </a: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r>
                        <a:rPr lang="en-US" altLang="zh-CN" dirty="0">
                          <a:latin typeface="Cambria Math"/>
                          <a:sym typeface="Wingdings" panose="05000000000000000000" pitchFamily="2" charset="2"/>
                        </a:rPr>
                        <a:t>I</a:t>
                      </a:r>
                      <a:r>
                        <a:rPr lang="en-US" altLang="zh-CN" baseline="-25000" dirty="0">
                          <a:latin typeface="Cambria Math"/>
                          <a:sym typeface="Wingdings" panose="05000000000000000000" pitchFamily="2" charset="2"/>
                        </a:rPr>
                        <a:t>a</a:t>
                      </a:r>
                      <a:r>
                        <a:rPr lang="en-US" altLang="zh-CN" baseline="-40000" dirty="0">
                          <a:latin typeface="Cambria Math"/>
                          <a:sym typeface="Wingdings" panose="05000000000000000000" pitchFamily="2" charset="2"/>
                        </a:rPr>
                        <a:t>1</a:t>
                      </a: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r>
                        <a:rPr lang="en-US" altLang="zh-CN" dirty="0">
                          <a:latin typeface="Microsoft YaHei UI" panose="020B0503020204020204" pitchFamily="34" charset="-122"/>
                          <a:ea typeface="Microsoft YaHei UI" panose="020B0503020204020204" pitchFamily="34" charset="-122"/>
                        </a:rPr>
                        <a:t>...</a:t>
                      </a: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r>
                        <a:rPr lang="en-US" altLang="zh-CN" dirty="0" err="1">
                          <a:latin typeface="Cambria Math"/>
                          <a:sym typeface="Wingdings" panose="05000000000000000000" pitchFamily="2" charset="2"/>
                        </a:rPr>
                        <a:t>I</a:t>
                      </a:r>
                      <a:r>
                        <a:rPr lang="en-US" altLang="zh-CN" baseline="-25000" dirty="0" err="1">
                          <a:latin typeface="Cambria Math"/>
                          <a:sym typeface="Wingdings" panose="05000000000000000000" pitchFamily="2" charset="2"/>
                        </a:rPr>
                        <a:t>a</a:t>
                      </a:r>
                      <a:r>
                        <a:rPr lang="en-US" altLang="zh-CN" baseline="-40000" dirty="0" err="1">
                          <a:latin typeface="Cambria Math"/>
                          <a:sym typeface="Wingdings" panose="05000000000000000000" pitchFamily="2" charset="2"/>
                        </a:rPr>
                        <a:t>k</a:t>
                      </a:r>
                      <a:endParaRPr lang="zh-CN" dirty="0">
                        <a:latin typeface="Microsoft YaHei UI" panose="020B0503020204020204" pitchFamily="34" charset="-122"/>
                        <a:ea typeface="Microsoft YaHei UI" panose="020B0503020204020204" pitchFamily="34" charset="-122"/>
                      </a:endParaRPr>
                    </a:p>
                  </a:txBody>
                  <a:tcPr marL="68580" marR="68580" anchor="ctr"/>
                </a:tc>
                <a:extLst>
                  <a:ext uri="{0D108BD9-81ED-4DB2-BD59-A6C34878D82A}">
                    <a16:rowId xmlns:a16="http://schemas.microsoft.com/office/drawing/2014/main" val="10000"/>
                  </a:ext>
                </a:extLst>
              </a:tr>
              <a:tr h="35569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l-GR" altLang="zh-CN" sz="2000" dirty="0">
                          <a:latin typeface="Cambria Math"/>
                          <a:ea typeface="Cambria Math"/>
                        </a:rPr>
                        <a:t>ε</a:t>
                      </a:r>
                      <a:r>
                        <a:rPr lang="en-US" altLang="zh-CN" sz="2000" dirty="0">
                          <a:latin typeface="Cambria Math"/>
                          <a:ea typeface="Cambria Math"/>
                        </a:rPr>
                        <a:t>_CLOSURE(X)</a:t>
                      </a:r>
                    </a:p>
                  </a:txBody>
                  <a:tcPr marL="68580" marR="68580"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l-GR" altLang="zh-CN" sz="2000" dirty="0">
                          <a:latin typeface="Cambria Math"/>
                          <a:ea typeface="Cambria Math"/>
                        </a:rPr>
                        <a:t>ε</a:t>
                      </a:r>
                      <a:r>
                        <a:rPr lang="en-US" altLang="zh-CN" sz="2000" dirty="0">
                          <a:latin typeface="Cambria Math"/>
                          <a:ea typeface="Cambria Math"/>
                        </a:rPr>
                        <a:t>_CLOSURE(move(I, </a:t>
                      </a:r>
                      <a:r>
                        <a:rPr lang="en-US" altLang="zh-CN" sz="2000" dirty="0">
                          <a:latin typeface="Cambria Math"/>
                        </a:rPr>
                        <a:t>a</a:t>
                      </a:r>
                      <a:r>
                        <a:rPr lang="en-US" altLang="zh-CN" sz="2000" baseline="-25000" dirty="0">
                          <a:latin typeface="Cambria Math"/>
                        </a:rPr>
                        <a:t>1</a:t>
                      </a:r>
                      <a:r>
                        <a:rPr lang="en-US" altLang="zh-CN" sz="2000" dirty="0">
                          <a:latin typeface="Cambria Math"/>
                          <a:ea typeface="Cambria Math"/>
                        </a:rPr>
                        <a:t>))</a:t>
                      </a: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extLst>
                  <a:ext uri="{0D108BD9-81ED-4DB2-BD59-A6C34878D82A}">
                    <a16:rowId xmlns:a16="http://schemas.microsoft.com/office/drawing/2014/main" val="10001"/>
                  </a:ext>
                </a:extLst>
              </a:tr>
              <a:tr h="328336">
                <a:tc>
                  <a:txBody>
                    <a:bodyPr/>
                    <a:lstStyle/>
                    <a:p>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extLst>
                  <a:ext uri="{0D108BD9-81ED-4DB2-BD59-A6C34878D82A}">
                    <a16:rowId xmlns:a16="http://schemas.microsoft.com/office/drawing/2014/main" val="10002"/>
                  </a:ext>
                </a:extLst>
              </a:tr>
            </a:tbl>
          </a:graphicData>
        </a:graphic>
      </p:graphicFrame>
      <p:sp>
        <p:nvSpPr>
          <p:cNvPr id="5" name="内容占位符 2"/>
          <p:cNvSpPr txBox="1">
            <a:spLocks/>
          </p:cNvSpPr>
          <p:nvPr/>
        </p:nvSpPr>
        <p:spPr>
          <a:xfrm>
            <a:off x="964746" y="3728327"/>
            <a:ext cx="7851708" cy="3113343"/>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pPr marL="228600" lvl="1">
              <a:lnSpc>
                <a:spcPct val="100000"/>
              </a:lnSpc>
            </a:pPr>
            <a:r>
              <a:rPr lang="en-US" altLang="en-US" sz="1800" dirty="0">
                <a:solidFill>
                  <a:srgbClr val="514843"/>
                </a:solidFill>
                <a:latin typeface="Cambria Math"/>
                <a:sym typeface="Wingdings" panose="05000000000000000000" pitchFamily="2" charset="2"/>
              </a:rPr>
              <a:t>(2) </a:t>
            </a:r>
            <a:r>
              <a:rPr lang="el-GR" altLang="zh-CN" sz="1800" dirty="0">
                <a:solidFill>
                  <a:srgbClr val="514843"/>
                </a:solidFill>
                <a:latin typeface="Cambria Math"/>
                <a:ea typeface="Cambria Math"/>
              </a:rPr>
              <a:t>ε</a:t>
            </a:r>
            <a:r>
              <a:rPr lang="en-US" altLang="zh-CN" sz="1800" dirty="0">
                <a:solidFill>
                  <a:srgbClr val="514843"/>
                </a:solidFill>
                <a:latin typeface="Cambria Math"/>
                <a:ea typeface="Cambria Math"/>
              </a:rPr>
              <a:t>_CLOSURE(X) is in row 1 column 0</a:t>
            </a:r>
            <a:r>
              <a:rPr altLang="en-US" sz="1800" dirty="0">
                <a:solidFill>
                  <a:srgbClr val="514843"/>
                </a:solidFill>
                <a:latin typeface="Cambria Math"/>
              </a:rPr>
              <a:t>，</a:t>
            </a:r>
            <a:r>
              <a:rPr lang="en-US" altLang="en-US" sz="1800" dirty="0">
                <a:solidFill>
                  <a:srgbClr val="514843"/>
                </a:solidFill>
                <a:latin typeface="Cambria Math"/>
              </a:rPr>
              <a:t>From this set , we construct sets </a:t>
            </a:r>
            <a:r>
              <a:rPr lang="en-US" altLang="zh-CN" sz="1800" i="1" dirty="0">
                <a:solidFill>
                  <a:srgbClr val="514843"/>
                </a:solidFill>
                <a:latin typeface="Cambria Math"/>
                <a:sym typeface="Wingdings" panose="05000000000000000000" pitchFamily="2" charset="2"/>
              </a:rPr>
              <a:t>I</a:t>
            </a:r>
            <a:r>
              <a:rPr lang="en-US" altLang="zh-CN" sz="1800" i="1" baseline="-25000" dirty="0">
                <a:solidFill>
                  <a:srgbClr val="514843"/>
                </a:solidFill>
                <a:latin typeface="Cambria Math"/>
                <a:sym typeface="Wingdings" panose="05000000000000000000" pitchFamily="2" charset="2"/>
              </a:rPr>
              <a:t>a</a:t>
            </a:r>
            <a:r>
              <a:rPr lang="en-US" altLang="zh-CN" sz="1800" i="1" baseline="-40000" dirty="0">
                <a:solidFill>
                  <a:srgbClr val="514843"/>
                </a:solidFill>
                <a:latin typeface="Cambria Math"/>
                <a:sym typeface="Wingdings" panose="05000000000000000000" pitchFamily="2" charset="2"/>
              </a:rPr>
              <a:t>1</a:t>
            </a:r>
            <a:r>
              <a:rPr lang="en-US" altLang="zh-CN" sz="1800" i="1" dirty="0">
                <a:solidFill>
                  <a:srgbClr val="514843"/>
                </a:solidFill>
                <a:latin typeface="Cambria Math"/>
                <a:sym typeface="Wingdings" panose="05000000000000000000" pitchFamily="2" charset="2"/>
              </a:rPr>
              <a:t>, ..., </a:t>
            </a:r>
            <a:r>
              <a:rPr lang="en-US" altLang="zh-CN" sz="1800" i="1" dirty="0" err="1">
                <a:solidFill>
                  <a:srgbClr val="514843"/>
                </a:solidFill>
                <a:latin typeface="Cambria Math"/>
                <a:sym typeface="Wingdings" panose="05000000000000000000" pitchFamily="2" charset="2"/>
              </a:rPr>
              <a:t>I</a:t>
            </a:r>
            <a:r>
              <a:rPr lang="en-US" altLang="zh-CN" sz="1800" i="1" baseline="-25000" dirty="0" err="1">
                <a:solidFill>
                  <a:srgbClr val="514843"/>
                </a:solidFill>
                <a:latin typeface="Cambria Math"/>
                <a:sym typeface="Wingdings" panose="05000000000000000000" pitchFamily="2" charset="2"/>
              </a:rPr>
              <a:t>a</a:t>
            </a:r>
            <a:r>
              <a:rPr lang="en-US" altLang="zh-CN" sz="1800" i="1" baseline="-40000" dirty="0" err="1">
                <a:solidFill>
                  <a:srgbClr val="514843"/>
                </a:solidFill>
                <a:latin typeface="Cambria Math"/>
                <a:sym typeface="Wingdings" panose="05000000000000000000" pitchFamily="2" charset="2"/>
              </a:rPr>
              <a:t>k</a:t>
            </a:r>
            <a:r>
              <a:rPr lang="en-US" altLang="zh-CN" sz="1800" i="1" dirty="0">
                <a:solidFill>
                  <a:srgbClr val="514843"/>
                </a:solidFill>
                <a:latin typeface="Cambria Math"/>
                <a:sym typeface="Wingdings" panose="05000000000000000000" pitchFamily="2" charset="2"/>
              </a:rPr>
              <a:t> </a:t>
            </a:r>
            <a:r>
              <a:rPr lang="en-US" altLang="zh-CN" sz="1800" dirty="0">
                <a:solidFill>
                  <a:srgbClr val="514843"/>
                </a:solidFill>
                <a:latin typeface="Cambria Math"/>
                <a:sym typeface="Wingdings" panose="05000000000000000000" pitchFamily="2" charset="2"/>
              </a:rPr>
              <a:t>for row 1</a:t>
            </a:r>
            <a:r>
              <a:rPr altLang="en-US" sz="1800" dirty="0">
                <a:solidFill>
                  <a:srgbClr val="514843"/>
                </a:solidFill>
                <a:latin typeface="Cambria Math"/>
                <a:sym typeface="Wingdings" panose="05000000000000000000" pitchFamily="2" charset="2"/>
              </a:rPr>
              <a:t>，</a:t>
            </a:r>
            <a:r>
              <a:rPr lang="en-US" altLang="en-US" sz="1800" dirty="0">
                <a:solidFill>
                  <a:srgbClr val="514843"/>
                </a:solidFill>
                <a:latin typeface="Cambria Math"/>
                <a:sym typeface="Wingdings" panose="05000000000000000000" pitchFamily="2" charset="2"/>
              </a:rPr>
              <a:t>and fill them in the corresponding positions . Once we fill a set, we exam all sets in column 0. If we cannot find the same set in column 0, we fill this set in the last empty position in column 0. </a:t>
            </a:r>
            <a:endParaRPr lang="en-US" altLang="zh-CN" sz="1800" dirty="0">
              <a:solidFill>
                <a:srgbClr val="514843"/>
              </a:solidFill>
              <a:latin typeface="Cambria Math"/>
              <a:sym typeface="Wingdings" panose="05000000000000000000" pitchFamily="2" charset="2"/>
            </a:endParaRPr>
          </a:p>
          <a:p>
            <a:pPr marL="228600" lvl="1">
              <a:lnSpc>
                <a:spcPct val="100000"/>
              </a:lnSpc>
            </a:pPr>
            <a:r>
              <a:rPr lang="en-US" altLang="en-US" sz="1800" dirty="0">
                <a:solidFill>
                  <a:srgbClr val="514843"/>
                </a:solidFill>
                <a:latin typeface="Cambria Math"/>
                <a:ea typeface="Cambria Math"/>
                <a:sym typeface="Wingdings" panose="05000000000000000000" pitchFamily="2" charset="2"/>
              </a:rPr>
              <a:t>(3) step (2) is continued until the sets in column 0 do not increase any more and the entire table is completed. </a:t>
            </a:r>
          </a:p>
          <a:p>
            <a:pPr marL="228600" lvl="1">
              <a:lnSpc>
                <a:spcPct val="100000"/>
              </a:lnSpc>
            </a:pPr>
            <a:r>
              <a:rPr lang="en-US" altLang="en-US" sz="1800" dirty="0">
                <a:solidFill>
                  <a:srgbClr val="514843"/>
                </a:solidFill>
                <a:latin typeface="Cambria Math"/>
                <a:ea typeface="Cambria Math"/>
                <a:sym typeface="Wingdings" panose="05000000000000000000" pitchFamily="2" charset="2"/>
              </a:rPr>
              <a:t>(4) For all sets in column 0, we re-assign sequential numbers (start from 0) on them.  For all sets in other columns,  they are then substituted with their sequential numbers . The numbers stand for the names of the states in DFA. The state that includes X is the unique initial state and those states that include Y are final states. </a:t>
            </a:r>
          </a:p>
          <a:p>
            <a:pPr marL="0" lvl="1" indent="0">
              <a:lnSpc>
                <a:spcPct val="100000"/>
              </a:lnSpc>
              <a:buNone/>
            </a:pPr>
            <a:r>
              <a:rPr lang="en-US" altLang="en-US" sz="1800" dirty="0">
                <a:solidFill>
                  <a:srgbClr val="514843"/>
                </a:solidFill>
                <a:latin typeface="Cambria Math"/>
                <a:ea typeface="Cambria Math"/>
                <a:sym typeface="Wingdings" panose="05000000000000000000" pitchFamily="2" charset="2"/>
              </a:rPr>
              <a:t>The final table are transition table for DFS. Algorithm done.</a:t>
            </a:r>
            <a:endParaRPr lang="en-US" altLang="zh-CN" sz="1800" dirty="0">
              <a:solidFill>
                <a:srgbClr val="514843"/>
              </a:solidFill>
              <a:latin typeface="Cambria Math"/>
              <a:ea typeface="Cambria Math"/>
              <a:sym typeface="Wingdings" panose="05000000000000000000" pitchFamily="2" charset="2"/>
            </a:endParaRPr>
          </a:p>
          <a:p>
            <a:pPr marL="228600" lvl="1">
              <a:lnSpc>
                <a:spcPct val="100000"/>
              </a:lnSpc>
            </a:pPr>
            <a:endParaRPr lang="en-US" altLang="zh-CN" sz="1800" dirty="0">
              <a:solidFill>
                <a:srgbClr val="514843"/>
              </a:solidFill>
              <a:latin typeface="Cambria Math"/>
              <a:ea typeface="Cambria Math"/>
            </a:endParaRPr>
          </a:p>
        </p:txBody>
      </p:sp>
      <p:sp>
        <p:nvSpPr>
          <p:cNvPr id="6" name="TextBox 5"/>
          <p:cNvSpPr txBox="1"/>
          <p:nvPr/>
        </p:nvSpPr>
        <p:spPr>
          <a:xfrm>
            <a:off x="1972062" y="2190753"/>
            <a:ext cx="319318" cy="369332"/>
          </a:xfrm>
          <a:prstGeom prst="rect">
            <a:avLst/>
          </a:prstGeom>
          <a:noFill/>
        </p:spPr>
        <p:txBody>
          <a:bodyPr wrap="none" rtlCol="0">
            <a:spAutoFit/>
          </a:bodyPr>
          <a:lstStyle/>
          <a:p>
            <a:r>
              <a:rPr lang="en-US" altLang="zh-CN" dirty="0">
                <a:solidFill>
                  <a:srgbClr val="514843"/>
                </a:solidFill>
              </a:rPr>
              <a:t>0</a:t>
            </a:r>
            <a:endParaRPr lang="zh-CN" altLang="en-US" dirty="0">
              <a:solidFill>
                <a:srgbClr val="514843"/>
              </a:solidFill>
            </a:endParaRPr>
          </a:p>
        </p:txBody>
      </p:sp>
      <p:sp>
        <p:nvSpPr>
          <p:cNvPr id="7" name="TextBox 6"/>
          <p:cNvSpPr txBox="1"/>
          <p:nvPr/>
        </p:nvSpPr>
        <p:spPr>
          <a:xfrm>
            <a:off x="3332808" y="2198873"/>
            <a:ext cx="319318" cy="369332"/>
          </a:xfrm>
          <a:prstGeom prst="rect">
            <a:avLst/>
          </a:prstGeom>
          <a:noFill/>
        </p:spPr>
        <p:txBody>
          <a:bodyPr wrap="none" rtlCol="0">
            <a:spAutoFit/>
          </a:bodyPr>
          <a:lstStyle/>
          <a:p>
            <a:r>
              <a:rPr lang="en-US" altLang="zh-CN" dirty="0">
                <a:solidFill>
                  <a:srgbClr val="514843"/>
                </a:solidFill>
              </a:rPr>
              <a:t>1</a:t>
            </a:r>
            <a:endParaRPr lang="zh-CN" altLang="en-US" dirty="0">
              <a:solidFill>
                <a:srgbClr val="514843"/>
              </a:solidFill>
            </a:endParaRPr>
          </a:p>
        </p:txBody>
      </p:sp>
      <p:sp>
        <p:nvSpPr>
          <p:cNvPr id="8" name="TextBox 7"/>
          <p:cNvSpPr txBox="1"/>
          <p:nvPr/>
        </p:nvSpPr>
        <p:spPr>
          <a:xfrm>
            <a:off x="7415044" y="2170134"/>
            <a:ext cx="300082" cy="369332"/>
          </a:xfrm>
          <a:prstGeom prst="rect">
            <a:avLst/>
          </a:prstGeom>
          <a:noFill/>
        </p:spPr>
        <p:txBody>
          <a:bodyPr wrap="none" rtlCol="0">
            <a:spAutoFit/>
          </a:bodyPr>
          <a:lstStyle/>
          <a:p>
            <a:r>
              <a:rPr lang="en-US" altLang="zh-CN" dirty="0">
                <a:solidFill>
                  <a:srgbClr val="514843"/>
                </a:solidFill>
              </a:rPr>
              <a:t>k</a:t>
            </a:r>
            <a:endParaRPr lang="zh-CN" altLang="en-US" dirty="0">
              <a:solidFill>
                <a:srgbClr val="514843"/>
              </a:solidFill>
            </a:endParaRPr>
          </a:p>
        </p:txBody>
      </p:sp>
      <p:sp>
        <p:nvSpPr>
          <p:cNvPr id="9" name="TextBox 8"/>
          <p:cNvSpPr txBox="1"/>
          <p:nvPr/>
        </p:nvSpPr>
        <p:spPr>
          <a:xfrm>
            <a:off x="841376" y="2498233"/>
            <a:ext cx="319318" cy="369332"/>
          </a:xfrm>
          <a:prstGeom prst="rect">
            <a:avLst/>
          </a:prstGeom>
          <a:noFill/>
        </p:spPr>
        <p:txBody>
          <a:bodyPr wrap="none" rtlCol="0">
            <a:spAutoFit/>
          </a:bodyPr>
          <a:lstStyle/>
          <a:p>
            <a:r>
              <a:rPr lang="en-US" altLang="zh-CN" dirty="0">
                <a:solidFill>
                  <a:srgbClr val="514843"/>
                </a:solidFill>
              </a:rPr>
              <a:t>0</a:t>
            </a:r>
            <a:endParaRPr lang="zh-CN" altLang="en-US" dirty="0">
              <a:solidFill>
                <a:srgbClr val="514843"/>
              </a:solidFill>
            </a:endParaRPr>
          </a:p>
        </p:txBody>
      </p:sp>
      <p:sp>
        <p:nvSpPr>
          <p:cNvPr id="10" name="TextBox 9"/>
          <p:cNvSpPr txBox="1"/>
          <p:nvPr/>
        </p:nvSpPr>
        <p:spPr>
          <a:xfrm>
            <a:off x="850800" y="2868362"/>
            <a:ext cx="319318" cy="369332"/>
          </a:xfrm>
          <a:prstGeom prst="rect">
            <a:avLst/>
          </a:prstGeom>
          <a:noFill/>
        </p:spPr>
        <p:txBody>
          <a:bodyPr wrap="none" rtlCol="0">
            <a:spAutoFit/>
          </a:bodyPr>
          <a:lstStyle/>
          <a:p>
            <a:r>
              <a:rPr lang="en-US" altLang="zh-CN" dirty="0">
                <a:solidFill>
                  <a:srgbClr val="514843"/>
                </a:solidFill>
              </a:rPr>
              <a:t>1</a:t>
            </a:r>
            <a:endParaRPr lang="zh-CN" altLang="en-US" dirty="0">
              <a:solidFill>
                <a:srgbClr val="514843"/>
              </a:solidFill>
            </a:endParaRPr>
          </a:p>
        </p:txBody>
      </p:sp>
      <p:sp>
        <p:nvSpPr>
          <p:cNvPr id="11" name="TextBox 10"/>
          <p:cNvSpPr txBox="1"/>
          <p:nvPr/>
        </p:nvSpPr>
        <p:spPr>
          <a:xfrm>
            <a:off x="872568" y="3233039"/>
            <a:ext cx="319318" cy="369332"/>
          </a:xfrm>
          <a:prstGeom prst="rect">
            <a:avLst/>
          </a:prstGeom>
          <a:noFill/>
        </p:spPr>
        <p:txBody>
          <a:bodyPr wrap="none" rtlCol="0">
            <a:spAutoFit/>
          </a:bodyPr>
          <a:lstStyle/>
          <a:p>
            <a:r>
              <a:rPr lang="en-US" altLang="zh-CN" dirty="0">
                <a:solidFill>
                  <a:srgbClr val="514843"/>
                </a:solidFill>
              </a:rPr>
              <a:t>2</a:t>
            </a:r>
            <a:endParaRPr lang="zh-CN" altLang="en-US" dirty="0">
              <a:solidFill>
                <a:srgbClr val="514843"/>
              </a:solidFill>
            </a:endParaRPr>
          </a:p>
        </p:txBody>
      </p:sp>
    </p:spTree>
    <p:extLst>
      <p:ext uri="{BB962C8B-B14F-4D97-AF65-F5344CB8AC3E}">
        <p14:creationId xmlns:p14="http://schemas.microsoft.com/office/powerpoint/2010/main" val="88405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r>
              <a:rPr lang="en-US" altLang="zh-CN" dirty="0"/>
              <a:t>- Example</a:t>
            </a:r>
            <a:endParaRPr lang="zh-CN" altLang="en-US" dirty="0"/>
          </a:p>
        </p:txBody>
      </p:sp>
      <p:grpSp>
        <p:nvGrpSpPr>
          <p:cNvPr id="4" name="组合 3"/>
          <p:cNvGrpSpPr/>
          <p:nvPr/>
        </p:nvGrpSpPr>
        <p:grpSpPr>
          <a:xfrm>
            <a:off x="561609" y="1341408"/>
            <a:ext cx="8139921" cy="2016959"/>
            <a:chOff x="186187" y="2884834"/>
            <a:chExt cx="8139921" cy="2016959"/>
          </a:xfrm>
        </p:grpSpPr>
        <p:sp>
          <p:nvSpPr>
            <p:cNvPr id="5" name="椭圆 4"/>
            <p:cNvSpPr/>
            <p:nvPr/>
          </p:nvSpPr>
          <p:spPr>
            <a:xfrm>
              <a:off x="4342787" y="28848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3</a:t>
              </a:r>
              <a:endParaRPr lang="zh-CN" altLang="en-US" dirty="0">
                <a:solidFill>
                  <a:srgbClr val="FFFFFF"/>
                </a:solidFill>
              </a:endParaRPr>
            </a:p>
          </p:txBody>
        </p:sp>
        <p:sp>
          <p:nvSpPr>
            <p:cNvPr id="6" name="弧形 5"/>
            <p:cNvSpPr/>
            <p:nvPr/>
          </p:nvSpPr>
          <p:spPr>
            <a:xfrm rot="2955178">
              <a:off x="4531527" y="3205962"/>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 name="椭圆 6"/>
            <p:cNvSpPr/>
            <p:nvPr/>
          </p:nvSpPr>
          <p:spPr>
            <a:xfrm>
              <a:off x="3063716" y="364139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8" name="椭圆 7"/>
            <p:cNvSpPr/>
            <p:nvPr/>
          </p:nvSpPr>
          <p:spPr>
            <a:xfrm>
              <a:off x="4342787" y="432174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4</a:t>
              </a:r>
              <a:endParaRPr lang="zh-CN" altLang="en-US" dirty="0">
                <a:solidFill>
                  <a:srgbClr val="FFFFFF"/>
                </a:solidFill>
              </a:endParaRPr>
            </a:p>
          </p:txBody>
        </p:sp>
        <p:sp>
          <p:nvSpPr>
            <p:cNvPr id="9" name="弧形 8"/>
            <p:cNvSpPr/>
            <p:nvPr/>
          </p:nvSpPr>
          <p:spPr>
            <a:xfrm rot="20959810">
              <a:off x="3336297" y="3006108"/>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 name="弧形 9"/>
            <p:cNvSpPr/>
            <p:nvPr/>
          </p:nvSpPr>
          <p:spPr>
            <a:xfrm rot="13449588">
              <a:off x="3323359" y="3713003"/>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1" name="弧形 10"/>
            <p:cNvSpPr/>
            <p:nvPr/>
          </p:nvSpPr>
          <p:spPr>
            <a:xfrm rot="8733925">
              <a:off x="4797846" y="4044604"/>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2" name="弧形 11"/>
            <p:cNvSpPr/>
            <p:nvPr/>
          </p:nvSpPr>
          <p:spPr>
            <a:xfrm rot="8733925">
              <a:off x="6924056" y="3387518"/>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3" name="TextBox 12"/>
            <p:cNvSpPr txBox="1"/>
            <p:nvPr/>
          </p:nvSpPr>
          <p:spPr>
            <a:xfrm>
              <a:off x="3494954"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4" name="TextBox 13"/>
            <p:cNvSpPr txBox="1"/>
            <p:nvPr/>
          </p:nvSpPr>
          <p:spPr>
            <a:xfrm>
              <a:off x="3529235" y="441466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7" name="TextBox 16"/>
            <p:cNvSpPr txBox="1"/>
            <p:nvPr/>
          </p:nvSpPr>
          <p:spPr>
            <a:xfrm>
              <a:off x="5414250"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8" name="TextBox 17"/>
            <p:cNvSpPr txBox="1"/>
            <p:nvPr/>
          </p:nvSpPr>
          <p:spPr>
            <a:xfrm>
              <a:off x="5446908" y="441277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9" name="弧形 18"/>
            <p:cNvSpPr/>
            <p:nvPr/>
          </p:nvSpPr>
          <p:spPr>
            <a:xfrm rot="2955178">
              <a:off x="6764955" y="4058509"/>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0" name="TextBox 19"/>
            <p:cNvSpPr txBox="1"/>
            <p:nvPr/>
          </p:nvSpPr>
          <p:spPr>
            <a:xfrm>
              <a:off x="7196835" y="328772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1" name="TextBox 20"/>
            <p:cNvSpPr txBox="1"/>
            <p:nvPr/>
          </p:nvSpPr>
          <p:spPr>
            <a:xfrm>
              <a:off x="7196835" y="4034166"/>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22" name="椭圆 21"/>
            <p:cNvSpPr/>
            <p:nvPr/>
          </p:nvSpPr>
          <p:spPr>
            <a:xfrm>
              <a:off x="5409023" y="36087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sp>
          <p:nvSpPr>
            <p:cNvPr id="23" name="椭圆 22"/>
            <p:cNvSpPr/>
            <p:nvPr/>
          </p:nvSpPr>
          <p:spPr>
            <a:xfrm>
              <a:off x="1980553" y="366827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5</a:t>
              </a:r>
              <a:endParaRPr lang="zh-CN" altLang="en-US" dirty="0">
                <a:solidFill>
                  <a:srgbClr val="FFFFFF"/>
                </a:solidFill>
              </a:endParaRPr>
            </a:p>
          </p:txBody>
        </p:sp>
        <p:sp>
          <p:nvSpPr>
            <p:cNvPr id="24" name="同心圆 23"/>
            <p:cNvSpPr/>
            <p:nvPr/>
          </p:nvSpPr>
          <p:spPr>
            <a:xfrm>
              <a:off x="7705623" y="3674046"/>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Y</a:t>
              </a:r>
              <a:endParaRPr lang="zh-CN" altLang="en-US" dirty="0">
                <a:solidFill>
                  <a:srgbClr val="514843"/>
                </a:solidFill>
              </a:endParaRPr>
            </a:p>
          </p:txBody>
        </p:sp>
        <p:sp>
          <p:nvSpPr>
            <p:cNvPr id="25" name="弧形 24"/>
            <p:cNvSpPr/>
            <p:nvPr/>
          </p:nvSpPr>
          <p:spPr>
            <a:xfrm rot="5702527">
              <a:off x="2061656" y="3336461"/>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6" name="弧形 25"/>
            <p:cNvSpPr/>
            <p:nvPr/>
          </p:nvSpPr>
          <p:spPr>
            <a:xfrm rot="5400000">
              <a:off x="1974405" y="4168370"/>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7" name="TextBox 26"/>
            <p:cNvSpPr txBox="1"/>
            <p:nvPr/>
          </p:nvSpPr>
          <p:spPr>
            <a:xfrm>
              <a:off x="2068341" y="307987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8" name="TextBox 27"/>
            <p:cNvSpPr txBox="1"/>
            <p:nvPr/>
          </p:nvSpPr>
          <p:spPr>
            <a:xfrm>
              <a:off x="2068246" y="4532461"/>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29" name="直接箭头连接符 28"/>
            <p:cNvCxnSpPr>
              <a:endCxn id="7" idx="2"/>
            </p:cNvCxnSpPr>
            <p:nvPr/>
          </p:nvCxnSpPr>
          <p:spPr>
            <a:xfrm flipV="1">
              <a:off x="2524835" y="3918978"/>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V="1">
              <a:off x="5928139" y="3902766"/>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14451" y="354919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2" name="TextBox 31"/>
            <p:cNvSpPr txBox="1"/>
            <p:nvPr/>
          </p:nvSpPr>
          <p:spPr>
            <a:xfrm>
              <a:off x="6030571" y="3592856"/>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3" name="TextBox 32"/>
            <p:cNvSpPr txBox="1"/>
            <p:nvPr/>
          </p:nvSpPr>
          <p:spPr>
            <a:xfrm>
              <a:off x="186187" y="3598258"/>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34" name="直接箭头连接符 33"/>
            <p:cNvCxnSpPr/>
            <p:nvPr/>
          </p:nvCxnSpPr>
          <p:spPr>
            <a:xfrm>
              <a:off x="290465" y="3967590"/>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10974" y="363623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X</a:t>
              </a:r>
              <a:endParaRPr lang="zh-CN" altLang="en-US" dirty="0">
                <a:solidFill>
                  <a:srgbClr val="FFFFFF"/>
                </a:solidFill>
              </a:endParaRPr>
            </a:p>
          </p:txBody>
        </p:sp>
        <p:cxnSp>
          <p:nvCxnSpPr>
            <p:cNvPr id="36" name="直接箭头连接符 35"/>
            <p:cNvCxnSpPr/>
            <p:nvPr/>
          </p:nvCxnSpPr>
          <p:spPr>
            <a:xfrm flipV="1">
              <a:off x="1468889" y="3924417"/>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58505" y="3554630"/>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8" name="椭圆 37"/>
            <p:cNvSpPr/>
            <p:nvPr/>
          </p:nvSpPr>
          <p:spPr>
            <a:xfrm>
              <a:off x="6532579" y="362518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6</a:t>
              </a:r>
              <a:endParaRPr lang="zh-CN" altLang="en-US" dirty="0">
                <a:solidFill>
                  <a:srgbClr val="FFFFFF"/>
                </a:solidFill>
              </a:endParaRPr>
            </a:p>
          </p:txBody>
        </p:sp>
        <p:cxnSp>
          <p:nvCxnSpPr>
            <p:cNvPr id="39" name="直接箭头连接符 38"/>
            <p:cNvCxnSpPr/>
            <p:nvPr/>
          </p:nvCxnSpPr>
          <p:spPr>
            <a:xfrm flipV="1">
              <a:off x="7060279" y="397352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374988" y="366361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grpSp>
      <p:graphicFrame>
        <p:nvGraphicFramePr>
          <p:cNvPr id="3" name="表格 2"/>
          <p:cNvGraphicFramePr>
            <a:graphicFrameLocks noGrp="1"/>
          </p:cNvGraphicFramePr>
          <p:nvPr>
            <p:extLst>
              <p:ext uri="{D42A27DB-BD31-4B8C-83A1-F6EECF244321}">
                <p14:modId xmlns:p14="http://schemas.microsoft.com/office/powerpoint/2010/main" val="3706657833"/>
              </p:ext>
            </p:extLst>
          </p:nvPr>
        </p:nvGraphicFramePr>
        <p:xfrm>
          <a:off x="1751534" y="3691907"/>
          <a:ext cx="6096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altLang="zh-CN" dirty="0"/>
                        <a:t>I</a:t>
                      </a:r>
                      <a:endParaRPr lang="zh-CN" altLang="en-US" dirty="0"/>
                    </a:p>
                  </a:txBody>
                  <a:tcPr/>
                </a:tc>
                <a:tc>
                  <a:txBody>
                    <a:bodyPr/>
                    <a:lstStyle/>
                    <a:p>
                      <a:pPr algn="ctr"/>
                      <a:r>
                        <a:rPr lang="en-US" altLang="zh-CN" dirty="0" err="1"/>
                        <a:t>I</a:t>
                      </a:r>
                      <a:r>
                        <a:rPr lang="en-US" altLang="zh-CN" baseline="-25000" dirty="0" err="1"/>
                        <a:t>a</a:t>
                      </a:r>
                      <a:endParaRPr lang="zh-CN" altLang="en-US" dirty="0"/>
                    </a:p>
                  </a:txBody>
                  <a:tcPr/>
                </a:tc>
                <a:tc>
                  <a:txBody>
                    <a:bodyPr/>
                    <a:lstStyle/>
                    <a:p>
                      <a:pPr algn="ctr"/>
                      <a:r>
                        <a:rPr lang="en-US" altLang="zh-CN" dirty="0" err="1"/>
                        <a:t>I</a:t>
                      </a:r>
                      <a:r>
                        <a:rPr lang="en-US" altLang="zh-CN" baseline="-25000" dirty="0" err="1"/>
                        <a:t>b</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{X,5,1}</a:t>
                      </a:r>
                      <a:endParaRPr lang="zh-CN" altLang="en-US" dirty="0"/>
                    </a:p>
                  </a:txBody>
                  <a:tcPr/>
                </a:tc>
                <a:tc>
                  <a:txBody>
                    <a:bodyPr/>
                    <a:lstStyle/>
                    <a:p>
                      <a:r>
                        <a:rPr lang="en-US" altLang="zh-CN" dirty="0"/>
                        <a:t>{5,3,1}</a:t>
                      </a:r>
                      <a:endParaRPr lang="zh-CN" altLang="en-US" dirty="0"/>
                    </a:p>
                  </a:txBody>
                  <a:tcPr/>
                </a:tc>
                <a:tc>
                  <a:txBody>
                    <a:bodyPr/>
                    <a:lstStyle/>
                    <a:p>
                      <a:r>
                        <a:rPr lang="en-US" altLang="zh-CN" dirty="0"/>
                        <a:t>{5,4,1}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{5,3,1}</a:t>
                      </a:r>
                      <a:endParaRPr lang="zh-CN" altLang="en-US" dirty="0"/>
                    </a:p>
                  </a:txBody>
                  <a:tcPr/>
                </a:tc>
                <a:tc>
                  <a:txBody>
                    <a:bodyPr/>
                    <a:lstStyle/>
                    <a:p>
                      <a:r>
                        <a:rPr lang="en-US" altLang="zh-CN" dirty="0"/>
                        <a:t>{5,3,1,2,6,Y}</a:t>
                      </a:r>
                      <a:endParaRPr lang="zh-CN" altLang="en-US" dirty="0"/>
                    </a:p>
                  </a:txBody>
                  <a:tcPr/>
                </a:tc>
                <a:tc>
                  <a:txBody>
                    <a:bodyPr/>
                    <a:lstStyle/>
                    <a:p>
                      <a:r>
                        <a:rPr lang="en-US" altLang="zh-CN" dirty="0"/>
                        <a:t>{5,4,1}</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{5,4,1}</a:t>
                      </a:r>
                      <a:endParaRPr lang="zh-CN" altLang="en-US" dirty="0"/>
                    </a:p>
                  </a:txBody>
                  <a:tcPr/>
                </a:tc>
                <a:tc>
                  <a:txBody>
                    <a:bodyPr/>
                    <a:lstStyle/>
                    <a:p>
                      <a:r>
                        <a:rPr lang="en-US" altLang="zh-CN" dirty="0"/>
                        <a:t>{5,3,1}</a:t>
                      </a:r>
                      <a:endParaRPr lang="zh-CN" altLang="en-US" dirty="0"/>
                    </a:p>
                  </a:txBody>
                  <a:tcPr/>
                </a:tc>
                <a:tc>
                  <a:txBody>
                    <a:bodyPr/>
                    <a:lstStyle/>
                    <a:p>
                      <a:r>
                        <a:rPr lang="en-US" altLang="zh-CN" dirty="0"/>
                        <a:t>{5,4,1,2,6,Y}</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{5,3,1,2,6,Y}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{5,3,1,2,6,Y}</a:t>
                      </a:r>
                      <a:endParaRPr lang="zh-CN" altLang="en-US" dirty="0"/>
                    </a:p>
                  </a:txBody>
                  <a:tcPr/>
                </a:tc>
                <a:tc>
                  <a:txBody>
                    <a:bodyPr/>
                    <a:lstStyle/>
                    <a:p>
                      <a:r>
                        <a:rPr lang="en-US" altLang="zh-CN" dirty="0"/>
                        <a:t>{5,4,1,6,Y}</a:t>
                      </a:r>
                      <a:endParaRPr lang="zh-CN" altLang="en-US"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{5,4,1,2,6,Y}</a:t>
                      </a:r>
                      <a:endParaRPr lang="zh-CN" altLang="en-US" dirty="0"/>
                    </a:p>
                  </a:txBody>
                  <a:tcPr/>
                </a:tc>
                <a:tc>
                  <a:txBody>
                    <a:bodyPr/>
                    <a:lstStyle/>
                    <a:p>
                      <a:r>
                        <a:rPr lang="en-US" altLang="zh-CN" dirty="0"/>
                        <a:t>{5,3,1,6,Y}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{5,4,1,2,6,Y}</a:t>
                      </a:r>
                      <a:endParaRPr lang="zh-CN" altLang="en-US" dirty="0"/>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{5,4,1,2,6,Y}</a:t>
                      </a:r>
                      <a:endParaRPr lang="zh-CN" alt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{5,3,1,2,6,Y}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{5,4,1,6,Y}</a:t>
                      </a:r>
                      <a:endParaRPr lang="zh-CN" altLang="en-US" dirty="0"/>
                    </a:p>
                  </a:txBody>
                  <a:tcPr/>
                </a:tc>
                <a:extLst>
                  <a:ext uri="{0D108BD9-81ED-4DB2-BD59-A6C34878D82A}">
                    <a16:rowId xmlns:a16="http://schemas.microsoft.com/office/drawing/2014/main" val="10007"/>
                  </a:ext>
                </a:extLst>
              </a:tr>
            </a:tbl>
          </a:graphicData>
        </a:graphic>
      </p:graphicFrame>
      <p:sp>
        <p:nvSpPr>
          <p:cNvPr id="15" name="文本框 14"/>
          <p:cNvSpPr txBox="1"/>
          <p:nvPr/>
        </p:nvSpPr>
        <p:spPr>
          <a:xfrm>
            <a:off x="3391909" y="4106851"/>
            <a:ext cx="300082"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41" name="文本框 40"/>
          <p:cNvSpPr txBox="1"/>
          <p:nvPr/>
        </p:nvSpPr>
        <p:spPr>
          <a:xfrm>
            <a:off x="3400313" y="4442626"/>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42" name="文本框 41"/>
          <p:cNvSpPr txBox="1"/>
          <p:nvPr/>
        </p:nvSpPr>
        <p:spPr>
          <a:xfrm>
            <a:off x="3390720" y="4776166"/>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43" name="文本框 42"/>
          <p:cNvSpPr txBox="1"/>
          <p:nvPr/>
        </p:nvSpPr>
        <p:spPr>
          <a:xfrm>
            <a:off x="3417086" y="5165407"/>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44" name="文本框 43"/>
          <p:cNvSpPr txBox="1"/>
          <p:nvPr/>
        </p:nvSpPr>
        <p:spPr>
          <a:xfrm>
            <a:off x="3439138" y="5532730"/>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45" name="文本框 44"/>
          <p:cNvSpPr txBox="1"/>
          <p:nvPr/>
        </p:nvSpPr>
        <p:spPr>
          <a:xfrm>
            <a:off x="3417086" y="5916126"/>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46" name="文本框 45"/>
          <p:cNvSpPr txBox="1"/>
          <p:nvPr/>
        </p:nvSpPr>
        <p:spPr>
          <a:xfrm>
            <a:off x="3429545" y="6229757"/>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55" name="文本框 54"/>
          <p:cNvSpPr txBox="1"/>
          <p:nvPr/>
        </p:nvSpPr>
        <p:spPr>
          <a:xfrm>
            <a:off x="5440080" y="4119130"/>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56" name="文本框 55"/>
          <p:cNvSpPr txBox="1"/>
          <p:nvPr/>
        </p:nvSpPr>
        <p:spPr>
          <a:xfrm>
            <a:off x="5448484" y="4454905"/>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57" name="文本框 56"/>
          <p:cNvSpPr txBox="1"/>
          <p:nvPr/>
        </p:nvSpPr>
        <p:spPr>
          <a:xfrm>
            <a:off x="5438891" y="4788445"/>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58" name="文本框 57"/>
          <p:cNvSpPr txBox="1"/>
          <p:nvPr/>
        </p:nvSpPr>
        <p:spPr>
          <a:xfrm>
            <a:off x="5465257" y="5177686"/>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59" name="文本框 58"/>
          <p:cNvSpPr txBox="1"/>
          <p:nvPr/>
        </p:nvSpPr>
        <p:spPr>
          <a:xfrm>
            <a:off x="5487309" y="5545009"/>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0" name="文本框 59"/>
          <p:cNvSpPr txBox="1"/>
          <p:nvPr/>
        </p:nvSpPr>
        <p:spPr>
          <a:xfrm>
            <a:off x="5465257" y="5928405"/>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1" name="文本框 60"/>
          <p:cNvSpPr txBox="1"/>
          <p:nvPr/>
        </p:nvSpPr>
        <p:spPr>
          <a:xfrm>
            <a:off x="5477716" y="6242036"/>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2" name="文本框 61"/>
          <p:cNvSpPr txBox="1"/>
          <p:nvPr/>
        </p:nvSpPr>
        <p:spPr>
          <a:xfrm>
            <a:off x="7448835" y="4099460"/>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3" name="文本框 62"/>
          <p:cNvSpPr txBox="1"/>
          <p:nvPr/>
        </p:nvSpPr>
        <p:spPr>
          <a:xfrm>
            <a:off x="7457239" y="4435235"/>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4" name="文本框 63"/>
          <p:cNvSpPr txBox="1"/>
          <p:nvPr/>
        </p:nvSpPr>
        <p:spPr>
          <a:xfrm>
            <a:off x="7447646" y="4768775"/>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5" name="文本框 64"/>
          <p:cNvSpPr txBox="1"/>
          <p:nvPr/>
        </p:nvSpPr>
        <p:spPr>
          <a:xfrm>
            <a:off x="7474012" y="5158016"/>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66" name="文本框 65"/>
          <p:cNvSpPr txBox="1"/>
          <p:nvPr/>
        </p:nvSpPr>
        <p:spPr>
          <a:xfrm>
            <a:off x="7496064" y="5525339"/>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7" name="文本框 66"/>
          <p:cNvSpPr txBox="1"/>
          <p:nvPr/>
        </p:nvSpPr>
        <p:spPr>
          <a:xfrm>
            <a:off x="7474012" y="5908735"/>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8" name="文本框 67"/>
          <p:cNvSpPr txBox="1"/>
          <p:nvPr/>
        </p:nvSpPr>
        <p:spPr>
          <a:xfrm>
            <a:off x="7486471" y="6222366"/>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Tree>
    <p:extLst>
      <p:ext uri="{BB962C8B-B14F-4D97-AF65-F5344CB8AC3E}">
        <p14:creationId xmlns:p14="http://schemas.microsoft.com/office/powerpoint/2010/main" val="137473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1000"/>
                                        <p:tgtEl>
                                          <p:spTgt spid="55"/>
                                        </p:tgtEl>
                                      </p:cBhvr>
                                    </p:animEffect>
                                    <p:anim calcmode="lin" valueType="num">
                                      <p:cBhvr>
                                        <p:cTn id="43" dur="1000" fill="hold"/>
                                        <p:tgtEl>
                                          <p:spTgt spid="55"/>
                                        </p:tgtEl>
                                        <p:attrNameLst>
                                          <p:attrName>ppt_x</p:attrName>
                                        </p:attrNameLst>
                                      </p:cBhvr>
                                      <p:tavLst>
                                        <p:tav tm="0">
                                          <p:val>
                                            <p:strVal val="#ppt_x"/>
                                          </p:val>
                                        </p:tav>
                                        <p:tav tm="100000">
                                          <p:val>
                                            <p:strVal val="#ppt_x"/>
                                          </p:val>
                                        </p:tav>
                                      </p:tavLst>
                                    </p:anim>
                                    <p:anim calcmode="lin" valueType="num">
                                      <p:cBhvr>
                                        <p:cTn id="44" dur="1000" fill="hold"/>
                                        <p:tgtEl>
                                          <p:spTgt spid="5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000"/>
                                        <p:tgtEl>
                                          <p:spTgt spid="56"/>
                                        </p:tgtEl>
                                      </p:cBhvr>
                                    </p:animEffect>
                                    <p:anim calcmode="lin" valueType="num">
                                      <p:cBhvr>
                                        <p:cTn id="48" dur="1000" fill="hold"/>
                                        <p:tgtEl>
                                          <p:spTgt spid="56"/>
                                        </p:tgtEl>
                                        <p:attrNameLst>
                                          <p:attrName>ppt_x</p:attrName>
                                        </p:attrNameLst>
                                      </p:cBhvr>
                                      <p:tavLst>
                                        <p:tav tm="0">
                                          <p:val>
                                            <p:strVal val="#ppt_x"/>
                                          </p:val>
                                        </p:tav>
                                        <p:tav tm="100000">
                                          <p:val>
                                            <p:strVal val="#ppt_x"/>
                                          </p:val>
                                        </p:tav>
                                      </p:tavLst>
                                    </p:anim>
                                    <p:anim calcmode="lin" valueType="num">
                                      <p:cBhvr>
                                        <p:cTn id="49" dur="1000" fill="hold"/>
                                        <p:tgtEl>
                                          <p:spTgt spid="5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1000"/>
                                        <p:tgtEl>
                                          <p:spTgt spid="61"/>
                                        </p:tgtEl>
                                      </p:cBhvr>
                                    </p:animEffect>
                                    <p:anim calcmode="lin" valueType="num">
                                      <p:cBhvr>
                                        <p:cTn id="73" dur="1000" fill="hold"/>
                                        <p:tgtEl>
                                          <p:spTgt spid="61"/>
                                        </p:tgtEl>
                                        <p:attrNameLst>
                                          <p:attrName>ppt_x</p:attrName>
                                        </p:attrNameLst>
                                      </p:cBhvr>
                                      <p:tavLst>
                                        <p:tav tm="0">
                                          <p:val>
                                            <p:strVal val="#ppt_x"/>
                                          </p:val>
                                        </p:tav>
                                        <p:tav tm="100000">
                                          <p:val>
                                            <p:strVal val="#ppt_x"/>
                                          </p:val>
                                        </p:tav>
                                      </p:tavLst>
                                    </p:anim>
                                    <p:anim calcmode="lin" valueType="num">
                                      <p:cBhvr>
                                        <p:cTn id="74" dur="1000" fill="hold"/>
                                        <p:tgtEl>
                                          <p:spTgt spid="6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1000"/>
                                        <p:tgtEl>
                                          <p:spTgt spid="62"/>
                                        </p:tgtEl>
                                      </p:cBhvr>
                                    </p:animEffect>
                                    <p:anim calcmode="lin" valueType="num">
                                      <p:cBhvr>
                                        <p:cTn id="78" dur="1000" fill="hold"/>
                                        <p:tgtEl>
                                          <p:spTgt spid="62"/>
                                        </p:tgtEl>
                                        <p:attrNameLst>
                                          <p:attrName>ppt_x</p:attrName>
                                        </p:attrNameLst>
                                      </p:cBhvr>
                                      <p:tavLst>
                                        <p:tav tm="0">
                                          <p:val>
                                            <p:strVal val="#ppt_x"/>
                                          </p:val>
                                        </p:tav>
                                        <p:tav tm="100000">
                                          <p:val>
                                            <p:strVal val="#ppt_x"/>
                                          </p:val>
                                        </p:tav>
                                      </p:tavLst>
                                    </p:anim>
                                    <p:anim calcmode="lin" valueType="num">
                                      <p:cBhvr>
                                        <p:cTn id="79" dur="1000" fill="hold"/>
                                        <p:tgtEl>
                                          <p:spTgt spid="6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1000"/>
                                        <p:tgtEl>
                                          <p:spTgt spid="63"/>
                                        </p:tgtEl>
                                      </p:cBhvr>
                                    </p:animEffect>
                                    <p:anim calcmode="lin" valueType="num">
                                      <p:cBhvr>
                                        <p:cTn id="83" dur="1000" fill="hold"/>
                                        <p:tgtEl>
                                          <p:spTgt spid="63"/>
                                        </p:tgtEl>
                                        <p:attrNameLst>
                                          <p:attrName>ppt_x</p:attrName>
                                        </p:attrNameLst>
                                      </p:cBhvr>
                                      <p:tavLst>
                                        <p:tav tm="0">
                                          <p:val>
                                            <p:strVal val="#ppt_x"/>
                                          </p:val>
                                        </p:tav>
                                        <p:tav tm="100000">
                                          <p:val>
                                            <p:strVal val="#ppt_x"/>
                                          </p:val>
                                        </p:tav>
                                      </p:tavLst>
                                    </p:anim>
                                    <p:anim calcmode="lin" valueType="num">
                                      <p:cBhvr>
                                        <p:cTn id="84" dur="1000" fill="hold"/>
                                        <p:tgtEl>
                                          <p:spTgt spid="6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anim calcmode="lin" valueType="num">
                                      <p:cBhvr>
                                        <p:cTn id="88" dur="1000" fill="hold"/>
                                        <p:tgtEl>
                                          <p:spTgt spid="64"/>
                                        </p:tgtEl>
                                        <p:attrNameLst>
                                          <p:attrName>ppt_x</p:attrName>
                                        </p:attrNameLst>
                                      </p:cBhvr>
                                      <p:tavLst>
                                        <p:tav tm="0">
                                          <p:val>
                                            <p:strVal val="#ppt_x"/>
                                          </p:val>
                                        </p:tav>
                                        <p:tav tm="100000">
                                          <p:val>
                                            <p:strVal val="#ppt_x"/>
                                          </p:val>
                                        </p:tav>
                                      </p:tavLst>
                                    </p:anim>
                                    <p:anim calcmode="lin" valueType="num">
                                      <p:cBhvr>
                                        <p:cTn id="89" dur="1000" fill="hold"/>
                                        <p:tgtEl>
                                          <p:spTgt spid="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anim calcmode="lin" valueType="num">
                                      <p:cBhvr>
                                        <p:cTn id="98" dur="1000" fill="hold"/>
                                        <p:tgtEl>
                                          <p:spTgt spid="66"/>
                                        </p:tgtEl>
                                        <p:attrNameLst>
                                          <p:attrName>ppt_x</p:attrName>
                                        </p:attrNameLst>
                                      </p:cBhvr>
                                      <p:tavLst>
                                        <p:tav tm="0">
                                          <p:val>
                                            <p:strVal val="#ppt_x"/>
                                          </p:val>
                                        </p:tav>
                                        <p:tav tm="100000">
                                          <p:val>
                                            <p:strVal val="#ppt_x"/>
                                          </p:val>
                                        </p:tav>
                                      </p:tavLst>
                                    </p:anim>
                                    <p:anim calcmode="lin" valueType="num">
                                      <p:cBhvr>
                                        <p:cTn id="99" dur="1000" fill="hold"/>
                                        <p:tgtEl>
                                          <p:spTgt spid="6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1000"/>
                                        <p:tgtEl>
                                          <p:spTgt spid="68"/>
                                        </p:tgtEl>
                                      </p:cBhvr>
                                    </p:animEffect>
                                    <p:anim calcmode="lin" valueType="num">
                                      <p:cBhvr>
                                        <p:cTn id="108" dur="1000" fill="hold"/>
                                        <p:tgtEl>
                                          <p:spTgt spid="68"/>
                                        </p:tgtEl>
                                        <p:attrNameLst>
                                          <p:attrName>ppt_x</p:attrName>
                                        </p:attrNameLst>
                                      </p:cBhvr>
                                      <p:tavLst>
                                        <p:tav tm="0">
                                          <p:val>
                                            <p:strVal val="#ppt_x"/>
                                          </p:val>
                                        </p:tav>
                                        <p:tav tm="100000">
                                          <p:val>
                                            <p:strVal val="#ppt_x"/>
                                          </p:val>
                                        </p:tav>
                                      </p:tavLst>
                                    </p:anim>
                                    <p:anim calcmode="lin" valueType="num">
                                      <p:cBhvr>
                                        <p:cTn id="10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p:bldP spid="42" grpId="0"/>
      <p:bldP spid="43" grpId="0"/>
      <p:bldP spid="44" grpId="0"/>
      <p:bldP spid="45" grpId="0"/>
      <p:bldP spid="46"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r>
              <a:rPr lang="en-US" altLang="zh-CN" dirty="0"/>
              <a:t>- Example</a:t>
            </a:r>
            <a:endParaRPr lang="zh-CN" altLang="en-US" dirty="0"/>
          </a:p>
        </p:txBody>
      </p:sp>
      <p:grpSp>
        <p:nvGrpSpPr>
          <p:cNvPr id="57" name="组合 56"/>
          <p:cNvGrpSpPr/>
          <p:nvPr/>
        </p:nvGrpSpPr>
        <p:grpSpPr>
          <a:xfrm>
            <a:off x="1644191" y="4243649"/>
            <a:ext cx="5299610" cy="2525111"/>
            <a:chOff x="1350269" y="4294588"/>
            <a:chExt cx="5299610" cy="2525111"/>
          </a:xfrm>
        </p:grpSpPr>
        <p:sp>
          <p:nvSpPr>
            <p:cNvPr id="7" name="弧形 6"/>
            <p:cNvSpPr/>
            <p:nvPr/>
          </p:nvSpPr>
          <p:spPr>
            <a:xfrm rot="5400000">
              <a:off x="5150223" y="5362323"/>
              <a:ext cx="1406978" cy="546196"/>
            </a:xfrm>
            <a:prstGeom prst="arc">
              <a:avLst>
                <a:gd name="adj1" fmla="val 11014732"/>
                <a:gd name="adj2" fmla="val 20185138"/>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 name="弧形 9"/>
            <p:cNvSpPr/>
            <p:nvPr/>
          </p:nvSpPr>
          <p:spPr>
            <a:xfrm rot="20959810">
              <a:off x="2229592" y="4675693"/>
              <a:ext cx="1145722" cy="879152"/>
            </a:xfrm>
            <a:prstGeom prst="arc">
              <a:avLst>
                <a:gd name="adj1" fmla="val 10549658"/>
                <a:gd name="adj2" fmla="val 1957361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1" name="弧形 10"/>
            <p:cNvSpPr/>
            <p:nvPr/>
          </p:nvSpPr>
          <p:spPr>
            <a:xfrm rot="13449588">
              <a:off x="2194645" y="5271910"/>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2" name="弧形 11"/>
            <p:cNvSpPr/>
            <p:nvPr/>
          </p:nvSpPr>
          <p:spPr>
            <a:xfrm rot="5400000">
              <a:off x="5427045" y="5216890"/>
              <a:ext cx="1399531" cy="573056"/>
            </a:xfrm>
            <a:prstGeom prst="arc">
              <a:avLst>
                <a:gd name="adj1" fmla="val 9974826"/>
                <a:gd name="adj2" fmla="val 77468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3" name="弧形 12"/>
            <p:cNvSpPr/>
            <p:nvPr/>
          </p:nvSpPr>
          <p:spPr>
            <a:xfrm rot="5657016">
              <a:off x="4339615" y="4299468"/>
              <a:ext cx="365330"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4" name="TextBox 13"/>
            <p:cNvSpPr txBox="1"/>
            <p:nvPr/>
          </p:nvSpPr>
          <p:spPr>
            <a:xfrm>
              <a:off x="3566471"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5" name="TextBox 14"/>
            <p:cNvSpPr txBox="1"/>
            <p:nvPr/>
          </p:nvSpPr>
          <p:spPr>
            <a:xfrm>
              <a:off x="2386163" y="593874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6" name="TextBox 15"/>
            <p:cNvSpPr txBox="1"/>
            <p:nvPr/>
          </p:nvSpPr>
          <p:spPr>
            <a:xfrm>
              <a:off x="5884877"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7" name="TextBox 16"/>
            <p:cNvSpPr txBox="1"/>
            <p:nvPr/>
          </p:nvSpPr>
          <p:spPr>
            <a:xfrm>
              <a:off x="6333767" y="534931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9" name="TextBox 18"/>
            <p:cNvSpPr txBox="1"/>
            <p:nvPr/>
          </p:nvSpPr>
          <p:spPr>
            <a:xfrm>
              <a:off x="4402521" y="4294588"/>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0" name="TextBox 19"/>
            <p:cNvSpPr txBox="1"/>
            <p:nvPr/>
          </p:nvSpPr>
          <p:spPr>
            <a:xfrm>
              <a:off x="5024139" y="5635434"/>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21" name="椭圆 20"/>
            <p:cNvSpPr/>
            <p:nvPr/>
          </p:nvSpPr>
          <p:spPr>
            <a:xfrm>
              <a:off x="3070663" y="463486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22" name="椭圆 21"/>
            <p:cNvSpPr/>
            <p:nvPr/>
          </p:nvSpPr>
          <p:spPr>
            <a:xfrm>
              <a:off x="2050257" y="51900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0</a:t>
              </a:r>
              <a:endParaRPr lang="zh-CN" altLang="en-US" dirty="0">
                <a:solidFill>
                  <a:srgbClr val="FFFFFF"/>
                </a:solidFill>
              </a:endParaRPr>
            </a:p>
          </p:txBody>
        </p:sp>
        <p:sp>
          <p:nvSpPr>
            <p:cNvPr id="23" name="同心圆 22"/>
            <p:cNvSpPr/>
            <p:nvPr/>
          </p:nvSpPr>
          <p:spPr>
            <a:xfrm>
              <a:off x="5334605" y="4700174"/>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5</a:t>
              </a:r>
              <a:endParaRPr lang="zh-CN" altLang="en-US" dirty="0">
                <a:solidFill>
                  <a:srgbClr val="514843"/>
                </a:solidFill>
              </a:endParaRPr>
            </a:p>
          </p:txBody>
        </p:sp>
        <p:sp>
          <p:nvSpPr>
            <p:cNvPr id="25" name="弧形 24"/>
            <p:cNvSpPr/>
            <p:nvPr/>
          </p:nvSpPr>
          <p:spPr>
            <a:xfrm rot="5400000">
              <a:off x="4297161" y="6322676"/>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6" name="TextBox 25"/>
            <p:cNvSpPr txBox="1"/>
            <p:nvPr/>
          </p:nvSpPr>
          <p:spPr>
            <a:xfrm>
              <a:off x="2544538" y="4354755"/>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7" name="TextBox 26"/>
            <p:cNvSpPr txBox="1"/>
            <p:nvPr/>
          </p:nvSpPr>
          <p:spPr>
            <a:xfrm>
              <a:off x="2851542" y="538475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29" name="直接箭头连接符 28"/>
            <p:cNvCxnSpPr/>
            <p:nvPr/>
          </p:nvCxnSpPr>
          <p:spPr>
            <a:xfrm flipV="1">
              <a:off x="3589779" y="4961552"/>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92211" y="4618984"/>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32" name="TextBox 31"/>
            <p:cNvSpPr txBox="1"/>
            <p:nvPr/>
          </p:nvSpPr>
          <p:spPr>
            <a:xfrm>
              <a:off x="1350269" y="5121016"/>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33" name="直接箭头连接符 32"/>
            <p:cNvCxnSpPr/>
            <p:nvPr/>
          </p:nvCxnSpPr>
          <p:spPr>
            <a:xfrm>
              <a:off x="1454547" y="5490348"/>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4721919" y="4999649"/>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36628" y="4689739"/>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41" name="TextBox 40"/>
            <p:cNvSpPr txBox="1"/>
            <p:nvPr/>
          </p:nvSpPr>
          <p:spPr>
            <a:xfrm>
              <a:off x="5188040" y="514221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42" name="TextBox 41"/>
            <p:cNvSpPr txBox="1"/>
            <p:nvPr/>
          </p:nvSpPr>
          <p:spPr>
            <a:xfrm>
              <a:off x="4376056" y="645036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43" name="椭圆 42"/>
            <p:cNvSpPr/>
            <p:nvPr/>
          </p:nvSpPr>
          <p:spPr>
            <a:xfrm>
              <a:off x="3096692" y="580761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cxnSp>
          <p:nvCxnSpPr>
            <p:cNvPr id="45" name="直接箭头连接符 44"/>
            <p:cNvCxnSpPr/>
            <p:nvPr/>
          </p:nvCxnSpPr>
          <p:spPr>
            <a:xfrm flipV="1">
              <a:off x="3615808" y="6101643"/>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718240" y="5791733"/>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cxnSp>
          <p:nvCxnSpPr>
            <p:cNvPr id="48" name="直接箭头连接符 47"/>
            <p:cNvCxnSpPr/>
            <p:nvPr/>
          </p:nvCxnSpPr>
          <p:spPr>
            <a:xfrm flipV="1">
              <a:off x="4747948" y="612341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016325" y="5829496"/>
              <a:ext cx="29687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50" name="同心圆 49"/>
            <p:cNvSpPr/>
            <p:nvPr/>
          </p:nvSpPr>
          <p:spPr>
            <a:xfrm>
              <a:off x="5378754" y="5829496"/>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6</a:t>
              </a:r>
              <a:endParaRPr lang="zh-CN" altLang="en-US" dirty="0">
                <a:solidFill>
                  <a:srgbClr val="514843"/>
                </a:solidFill>
              </a:endParaRPr>
            </a:p>
          </p:txBody>
        </p:sp>
        <p:sp>
          <p:nvSpPr>
            <p:cNvPr id="51" name="同心圆 50"/>
            <p:cNvSpPr/>
            <p:nvPr/>
          </p:nvSpPr>
          <p:spPr>
            <a:xfrm>
              <a:off x="4196125" y="4722063"/>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3</a:t>
              </a:r>
              <a:endParaRPr lang="zh-CN" altLang="en-US" dirty="0">
                <a:solidFill>
                  <a:srgbClr val="514843"/>
                </a:solidFill>
              </a:endParaRPr>
            </a:p>
          </p:txBody>
        </p:sp>
        <p:sp>
          <p:nvSpPr>
            <p:cNvPr id="52" name="同心圆 51"/>
            <p:cNvSpPr/>
            <p:nvPr/>
          </p:nvSpPr>
          <p:spPr>
            <a:xfrm>
              <a:off x="4196125" y="5808268"/>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4</a:t>
              </a:r>
              <a:endParaRPr lang="zh-CN" altLang="en-US" dirty="0">
                <a:solidFill>
                  <a:srgbClr val="514843"/>
                </a:solidFill>
              </a:endParaRPr>
            </a:p>
          </p:txBody>
        </p:sp>
        <p:sp>
          <p:nvSpPr>
            <p:cNvPr id="53" name="弧形 52"/>
            <p:cNvSpPr/>
            <p:nvPr/>
          </p:nvSpPr>
          <p:spPr>
            <a:xfrm rot="5400000">
              <a:off x="4190203" y="5191363"/>
              <a:ext cx="1468254" cy="1163776"/>
            </a:xfrm>
            <a:prstGeom prst="arc">
              <a:avLst>
                <a:gd name="adj1" fmla="val 10059962"/>
                <a:gd name="adj2" fmla="val 16942690"/>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4" name="弧形 53"/>
            <p:cNvSpPr/>
            <p:nvPr/>
          </p:nvSpPr>
          <p:spPr>
            <a:xfrm rot="5400000">
              <a:off x="4159028" y="4592582"/>
              <a:ext cx="1292102" cy="1551070"/>
            </a:xfrm>
            <a:prstGeom prst="arc">
              <a:avLst>
                <a:gd name="adj1" fmla="val 15449976"/>
                <a:gd name="adj2" fmla="val 2155830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5" name="弧形 54"/>
            <p:cNvSpPr/>
            <p:nvPr/>
          </p:nvSpPr>
          <p:spPr>
            <a:xfrm rot="15971271">
              <a:off x="2654564" y="5331554"/>
              <a:ext cx="999454" cy="573056"/>
            </a:xfrm>
            <a:prstGeom prst="arc">
              <a:avLst>
                <a:gd name="adj1" fmla="val 11481083"/>
                <a:gd name="adj2" fmla="val 2133327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6" name="弧形 55"/>
            <p:cNvSpPr/>
            <p:nvPr/>
          </p:nvSpPr>
          <p:spPr>
            <a:xfrm rot="16200000" flipV="1">
              <a:off x="3078773" y="5341588"/>
              <a:ext cx="1001722" cy="470128"/>
            </a:xfrm>
            <a:prstGeom prst="arc">
              <a:avLst>
                <a:gd name="adj1" fmla="val 11152318"/>
                <a:gd name="adj2" fmla="val 21408784"/>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grpSp>
      <p:graphicFrame>
        <p:nvGraphicFramePr>
          <p:cNvPr id="44" name="表格 43"/>
          <p:cNvGraphicFramePr>
            <a:graphicFrameLocks noGrp="1"/>
          </p:cNvGraphicFramePr>
          <p:nvPr>
            <p:extLst>
              <p:ext uri="{D42A27DB-BD31-4B8C-83A1-F6EECF244321}">
                <p14:modId xmlns:p14="http://schemas.microsoft.com/office/powerpoint/2010/main" val="318439140"/>
              </p:ext>
            </p:extLst>
          </p:nvPr>
        </p:nvGraphicFramePr>
        <p:xfrm>
          <a:off x="1621978" y="1331836"/>
          <a:ext cx="6096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altLang="zh-CN" dirty="0"/>
                        <a:t>I</a:t>
                      </a:r>
                      <a:endParaRPr lang="zh-CN" altLang="en-US" dirty="0"/>
                    </a:p>
                  </a:txBody>
                  <a:tcPr/>
                </a:tc>
                <a:tc>
                  <a:txBody>
                    <a:bodyPr/>
                    <a:lstStyle/>
                    <a:p>
                      <a:pPr algn="ctr"/>
                      <a:r>
                        <a:rPr lang="en-US" altLang="zh-CN" dirty="0" err="1"/>
                        <a:t>I</a:t>
                      </a:r>
                      <a:r>
                        <a:rPr lang="en-US" altLang="zh-CN" baseline="-25000" dirty="0" err="1"/>
                        <a:t>a</a:t>
                      </a:r>
                      <a:endParaRPr lang="zh-CN" altLang="en-US" dirty="0"/>
                    </a:p>
                  </a:txBody>
                  <a:tcPr/>
                </a:tc>
                <a:tc>
                  <a:txBody>
                    <a:bodyPr/>
                    <a:lstStyle/>
                    <a:p>
                      <a:pPr algn="ctr"/>
                      <a:r>
                        <a:rPr lang="en-US" altLang="zh-CN" dirty="0" err="1"/>
                        <a:t>I</a:t>
                      </a:r>
                      <a:r>
                        <a:rPr lang="en-US" altLang="zh-CN" baseline="-25000" dirty="0" err="1"/>
                        <a:t>b</a:t>
                      </a:r>
                      <a:endParaRPr lang="zh-CN" altLang="en-US" dirty="0"/>
                    </a:p>
                  </a:txBody>
                  <a:tcPr/>
                </a:tc>
                <a:extLst>
                  <a:ext uri="{0D108BD9-81ED-4DB2-BD59-A6C34878D82A}">
                    <a16:rowId xmlns:a16="http://schemas.microsoft.com/office/drawing/2014/main" val="10000"/>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70840">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endParaRPr lang="zh-CN" altLang="en-US"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7"/>
                  </a:ext>
                </a:extLst>
              </a:tr>
            </a:tbl>
          </a:graphicData>
        </a:graphic>
      </p:graphicFrame>
      <p:sp>
        <p:nvSpPr>
          <p:cNvPr id="47" name="文本框 46"/>
          <p:cNvSpPr txBox="1"/>
          <p:nvPr/>
        </p:nvSpPr>
        <p:spPr>
          <a:xfrm>
            <a:off x="2484428" y="1746780"/>
            <a:ext cx="300082"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58" name="文本框 57"/>
          <p:cNvSpPr txBox="1"/>
          <p:nvPr/>
        </p:nvSpPr>
        <p:spPr>
          <a:xfrm>
            <a:off x="2492832" y="2082555"/>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59" name="文本框 58"/>
          <p:cNvSpPr txBox="1"/>
          <p:nvPr/>
        </p:nvSpPr>
        <p:spPr>
          <a:xfrm>
            <a:off x="2483239" y="2416095"/>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0" name="文本框 59"/>
          <p:cNvSpPr txBox="1"/>
          <p:nvPr/>
        </p:nvSpPr>
        <p:spPr>
          <a:xfrm>
            <a:off x="2509605" y="2805336"/>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1" name="文本框 60"/>
          <p:cNvSpPr txBox="1"/>
          <p:nvPr/>
        </p:nvSpPr>
        <p:spPr>
          <a:xfrm>
            <a:off x="2531657" y="3172659"/>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2" name="文本框 61"/>
          <p:cNvSpPr txBox="1"/>
          <p:nvPr/>
        </p:nvSpPr>
        <p:spPr>
          <a:xfrm>
            <a:off x="2509605" y="3556055"/>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63" name="文本框 62"/>
          <p:cNvSpPr txBox="1"/>
          <p:nvPr/>
        </p:nvSpPr>
        <p:spPr>
          <a:xfrm>
            <a:off x="2522064" y="3869686"/>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4" name="文本框 63"/>
          <p:cNvSpPr txBox="1"/>
          <p:nvPr/>
        </p:nvSpPr>
        <p:spPr>
          <a:xfrm>
            <a:off x="4532599" y="1759059"/>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65" name="文本框 64"/>
          <p:cNvSpPr txBox="1"/>
          <p:nvPr/>
        </p:nvSpPr>
        <p:spPr>
          <a:xfrm>
            <a:off x="4541003" y="2094834"/>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6" name="文本框 65"/>
          <p:cNvSpPr txBox="1"/>
          <p:nvPr/>
        </p:nvSpPr>
        <p:spPr>
          <a:xfrm>
            <a:off x="4531410" y="2428374"/>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67" name="文本框 66"/>
          <p:cNvSpPr txBox="1"/>
          <p:nvPr/>
        </p:nvSpPr>
        <p:spPr>
          <a:xfrm>
            <a:off x="4557776" y="2817615"/>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8" name="文本框 67"/>
          <p:cNvSpPr txBox="1"/>
          <p:nvPr/>
        </p:nvSpPr>
        <p:spPr>
          <a:xfrm>
            <a:off x="4579828" y="3184938"/>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9" name="文本框 68"/>
          <p:cNvSpPr txBox="1"/>
          <p:nvPr/>
        </p:nvSpPr>
        <p:spPr>
          <a:xfrm>
            <a:off x="4557776" y="3568334"/>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70" name="文本框 69"/>
          <p:cNvSpPr txBox="1"/>
          <p:nvPr/>
        </p:nvSpPr>
        <p:spPr>
          <a:xfrm>
            <a:off x="4570235" y="3881965"/>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71" name="文本框 70"/>
          <p:cNvSpPr txBox="1"/>
          <p:nvPr/>
        </p:nvSpPr>
        <p:spPr>
          <a:xfrm>
            <a:off x="6636888" y="1739389"/>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72" name="文本框 71"/>
          <p:cNvSpPr txBox="1"/>
          <p:nvPr/>
        </p:nvSpPr>
        <p:spPr>
          <a:xfrm>
            <a:off x="6645292" y="2075164"/>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73" name="文本框 72"/>
          <p:cNvSpPr txBox="1"/>
          <p:nvPr/>
        </p:nvSpPr>
        <p:spPr>
          <a:xfrm>
            <a:off x="6635699" y="2408704"/>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74" name="文本框 73"/>
          <p:cNvSpPr txBox="1"/>
          <p:nvPr/>
        </p:nvSpPr>
        <p:spPr>
          <a:xfrm>
            <a:off x="6662065" y="2797945"/>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75" name="文本框 74"/>
          <p:cNvSpPr txBox="1"/>
          <p:nvPr/>
        </p:nvSpPr>
        <p:spPr>
          <a:xfrm>
            <a:off x="6684117" y="3165268"/>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76" name="文本框 75"/>
          <p:cNvSpPr txBox="1"/>
          <p:nvPr/>
        </p:nvSpPr>
        <p:spPr>
          <a:xfrm>
            <a:off x="6662065" y="3548664"/>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77" name="文本框 76"/>
          <p:cNvSpPr txBox="1"/>
          <p:nvPr/>
        </p:nvSpPr>
        <p:spPr>
          <a:xfrm>
            <a:off x="6674524" y="3862295"/>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Tree>
    <p:extLst>
      <p:ext uri="{BB962C8B-B14F-4D97-AF65-F5344CB8AC3E}">
        <p14:creationId xmlns:p14="http://schemas.microsoft.com/office/powerpoint/2010/main" val="327738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Minimization of DFA</a:t>
            </a:r>
            <a:endParaRPr lang="zh-CN" altLang="en-US" dirty="0"/>
          </a:p>
        </p:txBody>
      </p:sp>
      <p:sp>
        <p:nvSpPr>
          <p:cNvPr id="3" name="内容占位符 2"/>
          <p:cNvSpPr>
            <a:spLocks noGrp="1"/>
          </p:cNvSpPr>
          <p:nvPr>
            <p:ph idx="1"/>
          </p:nvPr>
        </p:nvSpPr>
        <p:spPr>
          <a:xfrm>
            <a:off x="828675" y="1569493"/>
            <a:ext cx="7486650" cy="5288507"/>
          </a:xfrm>
        </p:spPr>
        <p:txBody>
          <a:bodyPr>
            <a:normAutofit/>
          </a:bodyPr>
          <a:lstStyle/>
          <a:p>
            <a:r>
              <a:rPr lang="en-US" altLang="zh-CN" sz="2000" u="sng" dirty="0">
                <a:solidFill>
                  <a:srgbClr val="7030A0"/>
                </a:solidFill>
              </a:rPr>
              <a:t>Theoretical conclusion: </a:t>
            </a:r>
            <a:r>
              <a:rPr lang="en-US" altLang="zh-CN" sz="2000" dirty="0"/>
              <a:t>Any regular expressions can be recognized by a unique DFA with the minimum states. </a:t>
            </a:r>
          </a:p>
          <a:p>
            <a:r>
              <a:rPr lang="en-US" altLang="zh-CN" sz="2000" dirty="0"/>
              <a:t>The minimum-state DFA is based on the concept </a:t>
            </a:r>
            <a:r>
              <a:rPr lang="en-US" altLang="zh-CN" sz="2000" i="1" dirty="0">
                <a:solidFill>
                  <a:srgbClr val="00B050"/>
                </a:solidFill>
              </a:rPr>
              <a:t>distinguishable states</a:t>
            </a:r>
            <a:r>
              <a:rPr lang="en-US" altLang="zh-CN" sz="2000" dirty="0"/>
              <a:t>.  String </a:t>
            </a:r>
            <a:r>
              <a:rPr lang="en-US" altLang="zh-CN" sz="2000" i="1" dirty="0"/>
              <a:t>x</a:t>
            </a:r>
            <a:r>
              <a:rPr lang="en-US" altLang="zh-CN" sz="2000" dirty="0"/>
              <a:t> distinguishes state </a:t>
            </a:r>
            <a:r>
              <a:rPr lang="en-US" altLang="zh-CN" sz="2000" i="1" dirty="0"/>
              <a:t>s</a:t>
            </a:r>
            <a:r>
              <a:rPr lang="en-US" altLang="zh-CN" sz="2000" dirty="0"/>
              <a:t> from state </a:t>
            </a:r>
            <a:r>
              <a:rPr lang="en-US" altLang="zh-CN" sz="2000" i="1" dirty="0"/>
              <a:t>t</a:t>
            </a:r>
            <a:r>
              <a:rPr lang="en-US" altLang="zh-CN" sz="2000" dirty="0"/>
              <a:t> if exactly one of the states reached from </a:t>
            </a:r>
            <a:r>
              <a:rPr lang="en-US" altLang="zh-CN" sz="2000" i="1" dirty="0"/>
              <a:t>s</a:t>
            </a:r>
            <a:r>
              <a:rPr lang="en-US" altLang="zh-CN" sz="2000" dirty="0"/>
              <a:t> and </a:t>
            </a:r>
            <a:r>
              <a:rPr lang="en-US" altLang="zh-CN" sz="2000" i="1" dirty="0"/>
              <a:t>t</a:t>
            </a:r>
            <a:r>
              <a:rPr lang="en-US" altLang="zh-CN" sz="2000" dirty="0"/>
              <a:t> by following the path with label </a:t>
            </a:r>
            <a:r>
              <a:rPr lang="en-US" altLang="zh-CN" sz="2000" i="1" dirty="0"/>
              <a:t>x</a:t>
            </a:r>
            <a:r>
              <a:rPr lang="en-US" altLang="zh-CN" sz="2000" dirty="0"/>
              <a:t> is an accepting state. State </a:t>
            </a:r>
            <a:r>
              <a:rPr lang="en-US" altLang="zh-CN" sz="2000" i="1" dirty="0"/>
              <a:t>s</a:t>
            </a:r>
            <a:r>
              <a:rPr lang="en-US" altLang="zh-CN" sz="2000" dirty="0"/>
              <a:t> is distinguishable from state t if there is some string that distinguishes them.</a:t>
            </a:r>
          </a:p>
          <a:p>
            <a:pPr lvl="1"/>
            <a:r>
              <a:rPr lang="en-US" altLang="zh-CN" sz="1700" dirty="0"/>
              <a:t>E.g., empty string empty string distinguishes any accepting state from any non accepting state.</a:t>
            </a:r>
          </a:p>
          <a:p>
            <a:r>
              <a:rPr lang="en-US" altLang="zh-CN" sz="2000" dirty="0"/>
              <a:t>The state-minimization algorithm works by partitioning the states of a DFA into groups of states that cannot be distinguished. Each group of states is then merged into a single state of the minimum-state DFA. The algorithm works by maintaining a partition, whose groups are sets of states that have not yet been distinguished, while any two states from different groups are known to be distinguishable.</a:t>
            </a:r>
            <a:endParaRPr lang="zh-CN" altLang="en-US" sz="2000" dirty="0"/>
          </a:p>
        </p:txBody>
      </p:sp>
    </p:spTree>
    <p:extLst>
      <p:ext uri="{BB962C8B-B14F-4D97-AF65-F5344CB8AC3E}">
        <p14:creationId xmlns:p14="http://schemas.microsoft.com/office/powerpoint/2010/main" val="17188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Minimization of DFA –Algorithm</a:t>
            </a:r>
            <a:endParaRPr lang="zh-CN" altLang="en-US" dirty="0"/>
          </a:p>
        </p:txBody>
      </p:sp>
      <p:sp>
        <p:nvSpPr>
          <p:cNvPr id="3" name="内容占位符 2"/>
          <p:cNvSpPr>
            <a:spLocks noGrp="1"/>
          </p:cNvSpPr>
          <p:nvPr>
            <p:ph idx="1"/>
          </p:nvPr>
        </p:nvSpPr>
        <p:spPr>
          <a:xfrm>
            <a:off x="828675" y="1355271"/>
            <a:ext cx="7486650" cy="5159829"/>
          </a:xfrm>
        </p:spPr>
        <p:txBody>
          <a:bodyPr>
            <a:normAutofit fontScale="85000" lnSpcReduction="20000"/>
          </a:bodyPr>
          <a:lstStyle/>
          <a:p>
            <a:pPr>
              <a:lnSpc>
                <a:spcPct val="110000"/>
              </a:lnSpc>
              <a:spcBef>
                <a:spcPts val="600"/>
              </a:spcBef>
            </a:pPr>
            <a:r>
              <a:rPr lang="en-US" altLang="zh-CN" sz="2200" b="1" dirty="0"/>
              <a:t>INPUT</a:t>
            </a:r>
            <a:r>
              <a:rPr lang="zh-CN" altLang="en-US" sz="2200" dirty="0"/>
              <a:t>：</a:t>
            </a:r>
            <a:r>
              <a:rPr lang="en-US" altLang="zh-CN" sz="2200" dirty="0"/>
              <a:t>DFA M</a:t>
            </a:r>
            <a:r>
              <a:rPr lang="zh-CN" altLang="en-US" sz="2200" dirty="0"/>
              <a:t>，</a:t>
            </a:r>
            <a:r>
              <a:rPr lang="en-US" altLang="zh-CN" sz="2200" i="1" dirty="0"/>
              <a:t>F </a:t>
            </a:r>
            <a:r>
              <a:rPr lang="en-US" altLang="zh-CN" sz="2200" dirty="0"/>
              <a:t>is the set of accepting states</a:t>
            </a:r>
          </a:p>
          <a:p>
            <a:pPr>
              <a:lnSpc>
                <a:spcPct val="110000"/>
              </a:lnSpc>
              <a:spcBef>
                <a:spcPts val="600"/>
              </a:spcBef>
            </a:pPr>
            <a:r>
              <a:rPr lang="en-US" altLang="zh-CN" sz="2200" b="1" dirty="0"/>
              <a:t>OUTPUT</a:t>
            </a:r>
            <a:r>
              <a:rPr lang="zh-CN" altLang="en-US" sz="2200" dirty="0"/>
              <a:t>： </a:t>
            </a:r>
            <a:r>
              <a:rPr lang="en-US" altLang="zh-CN" sz="2200" dirty="0"/>
              <a:t>the minimum-state DFA M’</a:t>
            </a:r>
          </a:p>
          <a:p>
            <a:pPr>
              <a:lnSpc>
                <a:spcPct val="110000"/>
              </a:lnSpc>
              <a:spcBef>
                <a:spcPts val="600"/>
              </a:spcBef>
            </a:pPr>
            <a:r>
              <a:rPr lang="zh-CN" altLang="en-US" sz="2200" b="1" dirty="0"/>
              <a:t>算法</a:t>
            </a:r>
            <a:r>
              <a:rPr lang="zh-CN" altLang="en-US" sz="2200" dirty="0">
                <a:sym typeface="Wingdings" panose="05000000000000000000" pitchFamily="2" charset="2"/>
              </a:rPr>
              <a:t>：（</a:t>
            </a:r>
            <a:r>
              <a:rPr lang="en-US" altLang="zh-CN" sz="2200" dirty="0">
                <a:sym typeface="Wingdings" panose="05000000000000000000" pitchFamily="2" charset="2"/>
              </a:rPr>
              <a:t>1</a:t>
            </a:r>
            <a:r>
              <a:rPr lang="zh-CN" altLang="en-US" sz="2200" dirty="0">
                <a:sym typeface="Wingdings" panose="05000000000000000000" pitchFamily="2" charset="2"/>
              </a:rPr>
              <a:t>）</a:t>
            </a:r>
            <a:r>
              <a:rPr lang="en-US" altLang="zh-CN" sz="2200" dirty="0">
                <a:sym typeface="Wingdings" panose="05000000000000000000" pitchFamily="2" charset="2"/>
              </a:rPr>
              <a:t>Construct initial partition </a:t>
            </a:r>
            <a:r>
              <a:rPr lang="el-GR" altLang="zh-CN" sz="2200" dirty="0">
                <a:latin typeface="Cambria Math"/>
                <a:ea typeface="Cambria Math"/>
                <a:sym typeface="Wingdings" panose="05000000000000000000" pitchFamily="2" charset="2"/>
              </a:rPr>
              <a:t>Π</a:t>
            </a:r>
            <a:r>
              <a:rPr lang="zh-CN" altLang="en-US" sz="2200" dirty="0">
                <a:latin typeface="Cambria Math"/>
                <a:ea typeface="Cambria Math"/>
                <a:sym typeface="Wingdings" panose="05000000000000000000" pitchFamily="2" charset="2"/>
              </a:rPr>
              <a:t>，</a:t>
            </a:r>
            <a:r>
              <a:rPr lang="en-US" altLang="zh-CN" sz="2200" dirty="0">
                <a:latin typeface="Cambria Math"/>
                <a:ea typeface="Cambria Math"/>
                <a:sym typeface="Wingdings" panose="05000000000000000000" pitchFamily="2" charset="2"/>
              </a:rPr>
              <a:t>including </a:t>
            </a:r>
            <a:r>
              <a:rPr lang="en-US" altLang="zh-CN" sz="2200" i="1" dirty="0">
                <a:latin typeface="Cambria Math"/>
                <a:ea typeface="Cambria Math"/>
                <a:sym typeface="Wingdings" panose="05000000000000000000" pitchFamily="2" charset="2"/>
              </a:rPr>
              <a:t>F</a:t>
            </a:r>
            <a:r>
              <a:rPr lang="zh-CN" altLang="en-US" sz="2200" dirty="0">
                <a:latin typeface="Cambria Math"/>
                <a:ea typeface="Cambria Math"/>
                <a:sym typeface="Wingdings" panose="05000000000000000000" pitchFamily="2" charset="2"/>
              </a:rPr>
              <a:t> </a:t>
            </a:r>
            <a:r>
              <a:rPr lang="en-US" altLang="zh-CN" sz="2200" dirty="0">
                <a:latin typeface="Cambria Math"/>
                <a:ea typeface="Cambria Math"/>
                <a:sym typeface="Wingdings" panose="05000000000000000000" pitchFamily="2" charset="2"/>
              </a:rPr>
              <a:t>and </a:t>
            </a:r>
            <a:r>
              <a:rPr lang="en-US" altLang="zh-CN" sz="2200" i="1" dirty="0">
                <a:latin typeface="Cambria Math"/>
                <a:ea typeface="Cambria Math"/>
                <a:sym typeface="Wingdings" panose="05000000000000000000" pitchFamily="2" charset="2"/>
              </a:rPr>
              <a:t>S-F</a:t>
            </a:r>
          </a:p>
          <a:p>
            <a:pPr marL="0" indent="0">
              <a:lnSpc>
                <a:spcPct val="110000"/>
              </a:lnSpc>
              <a:spcBef>
                <a:spcPts val="600"/>
              </a:spcBef>
              <a:buNone/>
            </a:pP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2</a:t>
            </a: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construct a new partition </a:t>
            </a:r>
            <a:r>
              <a:rPr lang="el-GR" altLang="zh-CN" sz="2200" dirty="0">
                <a:latin typeface="Cambria Math"/>
                <a:ea typeface="Cambria Math"/>
                <a:sym typeface="Wingdings" panose="05000000000000000000" pitchFamily="2" charset="2"/>
              </a:rPr>
              <a:t>Π</a:t>
            </a:r>
            <a:r>
              <a:rPr lang="en-US" altLang="zh-CN" sz="2200" baseline="-25000" dirty="0">
                <a:latin typeface="Cambria Math"/>
                <a:ea typeface="Cambria Math"/>
                <a:sym typeface="Wingdings" panose="05000000000000000000" pitchFamily="2" charset="2"/>
              </a:rPr>
              <a:t>new</a:t>
            </a:r>
            <a:endParaRPr lang="en-US" altLang="zh-CN" sz="2200" dirty="0">
              <a:latin typeface="Cambria Math"/>
              <a:ea typeface="Cambria Math"/>
              <a:sym typeface="Wingdings" panose="05000000000000000000" pitchFamily="2" charset="2"/>
            </a:endParaRPr>
          </a:p>
          <a:p>
            <a:pPr marL="0" indent="0">
              <a:lnSpc>
                <a:spcPct val="110000"/>
              </a:lnSpc>
              <a:spcBef>
                <a:spcPts val="600"/>
              </a:spcBef>
              <a:buNone/>
            </a:pPr>
            <a:r>
              <a:rPr lang="en-US" altLang="zh-CN" sz="2200" dirty="0">
                <a:latin typeface="Cambria Math"/>
                <a:ea typeface="Cambria Math"/>
                <a:sym typeface="Wingdings" panose="05000000000000000000" pitchFamily="2" charset="2"/>
              </a:rPr>
              <a:t>              </a:t>
            </a:r>
            <a:r>
              <a:rPr lang="en-US" altLang="zh-CN" sz="2200" b="1" dirty="0">
                <a:latin typeface="Cambria Math"/>
                <a:ea typeface="Cambria Math"/>
                <a:sym typeface="Wingdings" panose="05000000000000000000" pitchFamily="2" charset="2"/>
              </a:rPr>
              <a:t> </a:t>
            </a:r>
            <a:r>
              <a:rPr lang="en-US" altLang="zh-CN" sz="2200" b="1" dirty="0">
                <a:solidFill>
                  <a:srgbClr val="0070C0"/>
                </a:solidFill>
                <a:latin typeface="Cambria Math"/>
                <a:ea typeface="Cambria Math"/>
                <a:sym typeface="Wingdings" panose="05000000000000000000" pitchFamily="2" charset="2"/>
              </a:rPr>
              <a:t>for </a:t>
            </a:r>
            <a:r>
              <a:rPr lang="en-US" altLang="zh-CN" sz="2200" dirty="0">
                <a:latin typeface="Cambria Math"/>
                <a:ea typeface="Cambria Math"/>
                <a:sym typeface="Wingdings" panose="05000000000000000000" pitchFamily="2" charset="2"/>
              </a:rPr>
              <a:t>each </a:t>
            </a:r>
            <a:r>
              <a:rPr lang="en-US" altLang="zh-CN" sz="2200" dirty="0" err="1">
                <a:latin typeface="Cambria Math"/>
                <a:ea typeface="Cambria Math"/>
                <a:sym typeface="Wingdings" panose="05000000000000000000" pitchFamily="2" charset="2"/>
              </a:rPr>
              <a:t>goup</a:t>
            </a:r>
            <a:r>
              <a:rPr lang="en-US" altLang="zh-CN" sz="2200" dirty="0">
                <a:latin typeface="Cambria Math"/>
                <a:ea typeface="Cambria Math"/>
                <a:sym typeface="Wingdings" panose="05000000000000000000" pitchFamily="2" charset="2"/>
              </a:rPr>
              <a:t> G in </a:t>
            </a:r>
            <a:r>
              <a:rPr lang="el-GR" altLang="zh-CN" sz="2200" dirty="0">
                <a:latin typeface="Cambria Math"/>
                <a:ea typeface="Cambria Math"/>
                <a:sym typeface="Wingdings" panose="05000000000000000000" pitchFamily="2" charset="2"/>
              </a:rPr>
              <a:t>Π</a:t>
            </a:r>
            <a:r>
              <a:rPr lang="en-US" altLang="zh-CN" sz="2200" dirty="0">
                <a:latin typeface="Cambria Math"/>
                <a:ea typeface="Cambria Math"/>
                <a:sym typeface="Wingdings" panose="05000000000000000000" pitchFamily="2" charset="2"/>
              </a:rPr>
              <a:t> </a:t>
            </a:r>
            <a:r>
              <a:rPr lang="en-US" altLang="zh-CN" sz="2200" b="1" dirty="0">
                <a:solidFill>
                  <a:srgbClr val="0070C0"/>
                </a:solidFill>
                <a:latin typeface="Cambria Math"/>
                <a:ea typeface="Cambria Math"/>
                <a:sym typeface="Wingdings" panose="05000000000000000000" pitchFamily="2" charset="2"/>
              </a:rPr>
              <a:t>do</a:t>
            </a:r>
          </a:p>
          <a:p>
            <a:pPr marL="1350963" indent="-1350963">
              <a:lnSpc>
                <a:spcPct val="110000"/>
              </a:lnSpc>
              <a:spcBef>
                <a:spcPts val="600"/>
              </a:spcBef>
              <a:buNone/>
            </a:pPr>
            <a:r>
              <a:rPr lang="en-US" altLang="zh-CN" sz="2200" b="1" dirty="0">
                <a:solidFill>
                  <a:srgbClr val="0070C0"/>
                </a:solidFill>
                <a:latin typeface="Cambria Math"/>
                <a:ea typeface="Cambria Math"/>
                <a:sym typeface="Wingdings" panose="05000000000000000000" pitchFamily="2" charset="2"/>
              </a:rPr>
              <a:t>                     </a:t>
            </a:r>
            <a:r>
              <a:rPr lang="en-US" altLang="zh-CN" sz="2200" dirty="0">
                <a:latin typeface="Cambria Math"/>
                <a:ea typeface="Cambria Math"/>
                <a:sym typeface="Wingdings" panose="05000000000000000000" pitchFamily="2" charset="2"/>
              </a:rPr>
              <a:t>partition G into subgroups such that two states</a:t>
            </a:r>
            <a:r>
              <a:rPr lang="en-US" altLang="zh-CN" sz="2200" i="1" dirty="0">
                <a:latin typeface="Cambria Math"/>
                <a:ea typeface="Cambria Math"/>
                <a:sym typeface="Wingdings" panose="05000000000000000000" pitchFamily="2" charset="2"/>
              </a:rPr>
              <a:t> s </a:t>
            </a:r>
            <a:r>
              <a:rPr lang="en-US" altLang="zh-CN" sz="2200" dirty="0">
                <a:latin typeface="Cambria Math"/>
                <a:ea typeface="Cambria Math"/>
                <a:sym typeface="Wingdings" panose="05000000000000000000" pitchFamily="2" charset="2"/>
              </a:rPr>
              <a:t>and</a:t>
            </a:r>
            <a:r>
              <a:rPr lang="en-US" altLang="zh-CN" sz="2200" i="1" dirty="0">
                <a:latin typeface="Cambria Math"/>
                <a:ea typeface="Cambria Math"/>
                <a:sym typeface="Wingdings" panose="05000000000000000000" pitchFamily="2" charset="2"/>
              </a:rPr>
              <a:t> t </a:t>
            </a:r>
            <a:r>
              <a:rPr lang="en-US" altLang="zh-CN" sz="2200" dirty="0">
                <a:latin typeface="Cambria Math"/>
                <a:ea typeface="Cambria Math"/>
                <a:sym typeface="Wingdings" panose="05000000000000000000" pitchFamily="2" charset="2"/>
              </a:rPr>
              <a:t>are in the same subgroup if and only if for all input symbols </a:t>
            </a:r>
            <a:r>
              <a:rPr lang="en-US" altLang="zh-CN" sz="2200" i="1" dirty="0">
                <a:latin typeface="Cambria Math"/>
                <a:ea typeface="Cambria Math"/>
                <a:sym typeface="Wingdings" panose="05000000000000000000" pitchFamily="2" charset="2"/>
              </a:rPr>
              <a:t>a</a:t>
            </a:r>
            <a:r>
              <a:rPr lang="en-US" altLang="zh-CN" sz="2200" dirty="0">
                <a:latin typeface="Cambria Math"/>
                <a:ea typeface="Cambria Math"/>
                <a:sym typeface="Wingdings" panose="05000000000000000000" pitchFamily="2" charset="2"/>
              </a:rPr>
              <a:t>, states </a:t>
            </a:r>
            <a:r>
              <a:rPr lang="en-US" altLang="zh-CN" sz="2200" i="1" dirty="0">
                <a:latin typeface="Cambria Math"/>
                <a:ea typeface="Cambria Math"/>
                <a:sym typeface="Wingdings" panose="05000000000000000000" pitchFamily="2" charset="2"/>
              </a:rPr>
              <a:t>s</a:t>
            </a:r>
            <a:r>
              <a:rPr lang="en-US" altLang="zh-CN" sz="2200" dirty="0">
                <a:latin typeface="Cambria Math"/>
                <a:ea typeface="Cambria Math"/>
                <a:sym typeface="Wingdings" panose="05000000000000000000" pitchFamily="2" charset="2"/>
              </a:rPr>
              <a:t> and </a:t>
            </a:r>
            <a:r>
              <a:rPr lang="en-US" altLang="zh-CN" sz="2200" i="1" dirty="0">
                <a:latin typeface="Cambria Math"/>
                <a:ea typeface="Cambria Math"/>
                <a:sym typeface="Wingdings" panose="05000000000000000000" pitchFamily="2" charset="2"/>
              </a:rPr>
              <a:t>t</a:t>
            </a:r>
            <a:r>
              <a:rPr lang="en-US" altLang="zh-CN" sz="2200" dirty="0">
                <a:latin typeface="Cambria Math"/>
                <a:ea typeface="Cambria Math"/>
                <a:sym typeface="Wingdings" panose="05000000000000000000" pitchFamily="2" charset="2"/>
              </a:rPr>
              <a:t> have transitions on </a:t>
            </a:r>
            <a:r>
              <a:rPr lang="en-US" altLang="zh-CN" sz="2200" i="1" dirty="0">
                <a:latin typeface="Cambria Math"/>
                <a:ea typeface="Cambria Math"/>
                <a:sym typeface="Wingdings" panose="05000000000000000000" pitchFamily="2" charset="2"/>
              </a:rPr>
              <a:t>a </a:t>
            </a:r>
            <a:r>
              <a:rPr lang="en-US" altLang="zh-CN" sz="2200" dirty="0">
                <a:latin typeface="Cambria Math"/>
                <a:ea typeface="Cambria Math"/>
                <a:sym typeface="Wingdings" panose="05000000000000000000" pitchFamily="2" charset="2"/>
              </a:rPr>
              <a:t>to states in the same group of II;</a:t>
            </a:r>
          </a:p>
          <a:p>
            <a:pPr marL="0" indent="0">
              <a:lnSpc>
                <a:spcPct val="110000"/>
              </a:lnSpc>
              <a:spcBef>
                <a:spcPts val="600"/>
              </a:spcBef>
              <a:buNone/>
            </a:pPr>
            <a:r>
              <a:rPr lang="en-US" altLang="zh-CN" sz="2200" dirty="0">
                <a:latin typeface="Cambria Math"/>
                <a:ea typeface="Cambria Math"/>
                <a:sym typeface="Wingdings" panose="05000000000000000000" pitchFamily="2" charset="2"/>
              </a:rPr>
              <a:t>                 replace G in </a:t>
            </a:r>
            <a:r>
              <a:rPr lang="en-US" altLang="zh-CN" sz="2200" dirty="0" err="1">
                <a:latin typeface="Cambria Math"/>
                <a:ea typeface="Cambria Math"/>
                <a:sym typeface="Wingdings" panose="05000000000000000000" pitchFamily="2" charset="2"/>
              </a:rPr>
              <a:t>IInew</a:t>
            </a:r>
            <a:r>
              <a:rPr lang="en-US" altLang="zh-CN" sz="2200" dirty="0">
                <a:latin typeface="Cambria Math"/>
                <a:ea typeface="Cambria Math"/>
                <a:sym typeface="Wingdings" panose="05000000000000000000" pitchFamily="2" charset="2"/>
              </a:rPr>
              <a:t> by the set of all subgroups formed;</a:t>
            </a:r>
          </a:p>
          <a:p>
            <a:pPr marL="0" indent="0">
              <a:lnSpc>
                <a:spcPct val="110000"/>
              </a:lnSpc>
              <a:spcBef>
                <a:spcPts val="600"/>
              </a:spcBef>
              <a:buNone/>
            </a:pP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3</a:t>
            </a: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if </a:t>
            </a:r>
            <a:r>
              <a:rPr lang="el-GR" altLang="zh-CN" sz="2200" dirty="0">
                <a:latin typeface="Cambria Math"/>
                <a:ea typeface="Cambria Math"/>
                <a:sym typeface="Wingdings" panose="05000000000000000000" pitchFamily="2" charset="2"/>
              </a:rPr>
              <a:t>Π</a:t>
            </a:r>
            <a:r>
              <a:rPr lang="en-US" altLang="zh-CN" sz="2200" baseline="-25000" dirty="0">
                <a:latin typeface="Cambria Math"/>
                <a:ea typeface="Cambria Math"/>
                <a:sym typeface="Wingdings" panose="05000000000000000000" pitchFamily="2" charset="2"/>
              </a:rPr>
              <a:t>new</a:t>
            </a:r>
            <a:r>
              <a:rPr lang="en-US" altLang="zh-CN" sz="2200" dirty="0">
                <a:latin typeface="Cambria Math"/>
                <a:ea typeface="Cambria Math"/>
                <a:sym typeface="Wingdings" panose="05000000000000000000" pitchFamily="2" charset="2"/>
              </a:rPr>
              <a:t>=</a:t>
            </a:r>
            <a:r>
              <a:rPr lang="el-GR" altLang="zh-CN" sz="2200" dirty="0">
                <a:latin typeface="Cambria Math"/>
                <a:ea typeface="Cambria Math"/>
                <a:sym typeface="Wingdings" panose="05000000000000000000" pitchFamily="2" charset="2"/>
              </a:rPr>
              <a:t> Π</a:t>
            </a:r>
            <a:r>
              <a:rPr lang="en-US" altLang="zh-CN" sz="2200" dirty="0">
                <a:latin typeface="Cambria Math"/>
                <a:ea typeface="Cambria Math"/>
                <a:sym typeface="Wingdings" panose="05000000000000000000" pitchFamily="2" charset="2"/>
              </a:rPr>
              <a:t>, then </a:t>
            </a:r>
            <a:r>
              <a:rPr lang="el-GR" altLang="zh-CN" sz="2200" dirty="0">
                <a:latin typeface="Cambria Math"/>
                <a:ea typeface="Cambria Math"/>
                <a:sym typeface="Wingdings" panose="05000000000000000000" pitchFamily="2" charset="2"/>
              </a:rPr>
              <a:t>Π</a:t>
            </a:r>
            <a:r>
              <a:rPr lang="en-US" altLang="zh-CN" sz="2200" baseline="-25000" dirty="0">
                <a:latin typeface="Cambria Math"/>
                <a:ea typeface="Cambria Math"/>
                <a:sym typeface="Wingdings" panose="05000000000000000000" pitchFamily="2" charset="2"/>
              </a:rPr>
              <a:t>final</a:t>
            </a:r>
            <a:r>
              <a:rPr lang="en-US" altLang="zh-CN" sz="2200" dirty="0">
                <a:latin typeface="Cambria Math"/>
                <a:ea typeface="Cambria Math"/>
                <a:sym typeface="Wingdings" panose="05000000000000000000" pitchFamily="2" charset="2"/>
              </a:rPr>
              <a:t>:=</a:t>
            </a:r>
            <a:r>
              <a:rPr lang="el-GR" altLang="zh-CN" sz="2200" dirty="0">
                <a:latin typeface="Cambria Math"/>
                <a:ea typeface="Cambria Math"/>
                <a:sym typeface="Wingdings" panose="05000000000000000000" pitchFamily="2" charset="2"/>
              </a:rPr>
              <a:t> Π</a:t>
            </a:r>
            <a:r>
              <a:rPr lang="zh-CN" altLang="en-US" sz="2200" dirty="0">
                <a:latin typeface="Cambria Math"/>
                <a:ea typeface="Cambria Math"/>
                <a:sym typeface="Wingdings" panose="05000000000000000000" pitchFamily="2" charset="2"/>
              </a:rPr>
              <a:t>；</a:t>
            </a:r>
            <a:r>
              <a:rPr lang="en-US" altLang="zh-CN" sz="2200" dirty="0">
                <a:latin typeface="Cambria Math"/>
                <a:ea typeface="Cambria Math"/>
                <a:sym typeface="Wingdings" panose="05000000000000000000" pitchFamily="2" charset="2"/>
              </a:rPr>
              <a:t>otherwise </a:t>
            </a:r>
            <a:r>
              <a:rPr lang="en-US" altLang="zh-CN" sz="2200" dirty="0" err="1">
                <a:latin typeface="Cambria Math"/>
                <a:ea typeface="Cambria Math"/>
                <a:sym typeface="Wingdings" panose="05000000000000000000" pitchFamily="2" charset="2"/>
              </a:rPr>
              <a:t>goto</a:t>
            </a:r>
            <a:r>
              <a:rPr lang="en-US" altLang="zh-CN" sz="2200" dirty="0">
                <a:latin typeface="Cambria Math"/>
                <a:ea typeface="Cambria Math"/>
                <a:sym typeface="Wingdings" panose="05000000000000000000" pitchFamily="2" charset="2"/>
              </a:rPr>
              <a:t> </a:t>
            </a:r>
            <a:r>
              <a:rPr lang="zh-CN" altLang="en-US" sz="2200" dirty="0">
                <a:latin typeface="Cambria Math"/>
                <a:ea typeface="Cambria Math"/>
                <a:sym typeface="Wingdings" panose="05000000000000000000" pitchFamily="2" charset="2"/>
              </a:rPr>
              <a:t>（</a:t>
            </a:r>
            <a:r>
              <a:rPr lang="en-US" altLang="zh-CN" sz="2200" dirty="0">
                <a:latin typeface="Cambria Math"/>
                <a:ea typeface="Cambria Math"/>
                <a:sym typeface="Wingdings" panose="05000000000000000000" pitchFamily="2" charset="2"/>
              </a:rPr>
              <a:t>2</a:t>
            </a:r>
            <a:r>
              <a:rPr lang="zh-CN" altLang="en-US" sz="2200" dirty="0">
                <a:latin typeface="Cambria Math"/>
                <a:ea typeface="Cambria Math"/>
                <a:sym typeface="Wingdings" panose="05000000000000000000" pitchFamily="2" charset="2"/>
              </a:rPr>
              <a:t>）</a:t>
            </a:r>
            <a:endParaRPr lang="en-US" altLang="zh-CN" sz="2200" dirty="0">
              <a:latin typeface="Cambria Math"/>
              <a:ea typeface="Cambria Math"/>
              <a:sym typeface="Wingdings" panose="05000000000000000000" pitchFamily="2" charset="2"/>
            </a:endParaRPr>
          </a:p>
          <a:p>
            <a:pPr marL="723900" indent="-723900">
              <a:lnSpc>
                <a:spcPct val="110000"/>
              </a:lnSpc>
              <a:spcBef>
                <a:spcPts val="600"/>
              </a:spcBef>
              <a:buNone/>
            </a:pP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4</a:t>
            </a: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Choose one state in each group of </a:t>
            </a:r>
            <a:r>
              <a:rPr lang="en-US" altLang="zh-CN" sz="2200" dirty="0" err="1">
                <a:latin typeface="Cambria Math"/>
                <a:sym typeface="Wingdings" panose="05000000000000000000" pitchFamily="2" charset="2"/>
              </a:rPr>
              <a:t>II</a:t>
            </a:r>
            <a:r>
              <a:rPr lang="en-US" altLang="zh-CN" sz="2200" baseline="-25000" dirty="0" err="1">
                <a:latin typeface="Cambria Math"/>
                <a:sym typeface="Wingdings" panose="05000000000000000000" pitchFamily="2" charset="2"/>
              </a:rPr>
              <a:t>final</a:t>
            </a:r>
            <a:r>
              <a:rPr lang="en-US" altLang="zh-CN" sz="2200" dirty="0">
                <a:latin typeface="Cambria Math"/>
                <a:sym typeface="Wingdings" panose="05000000000000000000" pitchFamily="2" charset="2"/>
              </a:rPr>
              <a:t> as the </a:t>
            </a:r>
            <a:r>
              <a:rPr lang="en-US" altLang="zh-CN" sz="2200" i="1" dirty="0">
                <a:latin typeface="Cambria Math"/>
                <a:sym typeface="Wingdings" panose="05000000000000000000" pitchFamily="2" charset="2"/>
              </a:rPr>
              <a:t>representative</a:t>
            </a:r>
            <a:r>
              <a:rPr lang="en-US" altLang="zh-CN" sz="2200" dirty="0">
                <a:latin typeface="Cambria Math"/>
                <a:sym typeface="Wingdings" panose="05000000000000000000" pitchFamily="2" charset="2"/>
              </a:rPr>
              <a:t> for that group. The representatives will be the states of the minimum-state DFA M’. Those original edges pointing to “non-representatives” now point to the representatives.  The group including  </a:t>
            </a:r>
            <a:r>
              <a:rPr lang="en-US" altLang="zh-CN" sz="2200" i="1" dirty="0">
                <a:latin typeface="Cambria Math"/>
                <a:ea typeface="Cambria Math"/>
                <a:sym typeface="Wingdings" panose="05000000000000000000" pitchFamily="2" charset="2"/>
              </a:rPr>
              <a:t>s</a:t>
            </a:r>
            <a:r>
              <a:rPr lang="en-US" altLang="zh-CN" sz="2200" i="1" baseline="-25000" dirty="0">
                <a:latin typeface="Cambria Math"/>
                <a:ea typeface="Cambria Math"/>
                <a:sym typeface="Wingdings" panose="05000000000000000000" pitchFamily="2" charset="2"/>
              </a:rPr>
              <a:t>0 </a:t>
            </a:r>
            <a:r>
              <a:rPr lang="zh-CN" altLang="en-US" sz="2200" dirty="0">
                <a:latin typeface="Cambria Math"/>
                <a:ea typeface="Cambria Math"/>
                <a:sym typeface="Wingdings" panose="05000000000000000000" pitchFamily="2" charset="2"/>
              </a:rPr>
              <a:t> </a:t>
            </a:r>
            <a:r>
              <a:rPr lang="en-US" altLang="zh-CN" sz="2200" dirty="0">
                <a:latin typeface="Cambria Math"/>
                <a:ea typeface="Cambria Math"/>
                <a:sym typeface="Wingdings" panose="05000000000000000000" pitchFamily="2" charset="2"/>
              </a:rPr>
              <a:t>is the initial state of M’. The accepting states of M’ are represented by the representative groups that include </a:t>
            </a:r>
            <a:r>
              <a:rPr lang="en-US" altLang="zh-CN" sz="2200" i="1" dirty="0">
                <a:latin typeface="Cambria Math"/>
                <a:ea typeface="Cambria Math"/>
                <a:sym typeface="Wingdings" panose="05000000000000000000" pitchFamily="2" charset="2"/>
              </a:rPr>
              <a:t>F</a:t>
            </a:r>
            <a:r>
              <a:rPr lang="en-US" altLang="zh-CN" sz="2200" dirty="0">
                <a:latin typeface="Cambria Math"/>
                <a:ea typeface="Cambria Math"/>
                <a:sym typeface="Wingdings" panose="05000000000000000000" pitchFamily="2" charset="2"/>
              </a:rPr>
              <a:t>. </a:t>
            </a:r>
            <a:endParaRPr lang="zh-CN" altLang="en-US" dirty="0"/>
          </a:p>
        </p:txBody>
      </p:sp>
    </p:spTree>
    <p:extLst>
      <p:ext uri="{BB962C8B-B14F-4D97-AF65-F5344CB8AC3E}">
        <p14:creationId xmlns:p14="http://schemas.microsoft.com/office/powerpoint/2010/main" val="5235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Minimization of DFA –Example</a:t>
            </a:r>
            <a:endParaRPr lang="zh-CN" altLang="en-US" dirty="0"/>
          </a:p>
        </p:txBody>
      </p:sp>
      <p:sp>
        <p:nvSpPr>
          <p:cNvPr id="3" name="内容占位符 2"/>
          <p:cNvSpPr>
            <a:spLocks noGrp="1"/>
          </p:cNvSpPr>
          <p:nvPr>
            <p:ph idx="1"/>
          </p:nvPr>
        </p:nvSpPr>
        <p:spPr>
          <a:xfrm>
            <a:off x="828675" y="3733592"/>
            <a:ext cx="7486650" cy="3010108"/>
          </a:xfrm>
        </p:spPr>
        <p:txBody>
          <a:bodyPr>
            <a:normAutofit fontScale="92500" lnSpcReduction="20000"/>
          </a:bodyPr>
          <a:lstStyle/>
          <a:p>
            <a:pPr>
              <a:lnSpc>
                <a:spcPct val="120000"/>
              </a:lnSpc>
              <a:spcBef>
                <a:spcPts val="600"/>
              </a:spcBef>
            </a:pPr>
            <a:r>
              <a:rPr lang="zh-CN" altLang="en-US" dirty="0"/>
              <a:t>（</a:t>
            </a:r>
            <a:r>
              <a:rPr lang="en-US" altLang="zh-CN" dirty="0"/>
              <a:t>1</a:t>
            </a:r>
            <a:r>
              <a:rPr lang="zh-CN" altLang="en-US" dirty="0"/>
              <a:t>）</a:t>
            </a:r>
            <a:r>
              <a:rPr lang="en-US" altLang="zh-CN" dirty="0"/>
              <a:t>Final state group{3, 4, 5, 6}</a:t>
            </a:r>
            <a:r>
              <a:rPr lang="zh-CN" altLang="en-US" dirty="0"/>
              <a:t>；</a:t>
            </a:r>
            <a:r>
              <a:rPr lang="en-US" altLang="zh-CN" dirty="0"/>
              <a:t>non-final state group{0, 1, 2}</a:t>
            </a:r>
            <a:r>
              <a:rPr lang="zh-CN" altLang="en-US" dirty="0"/>
              <a:t>，</a:t>
            </a:r>
            <a:r>
              <a:rPr lang="el-GR" altLang="zh-CN" dirty="0">
                <a:latin typeface="Cambria Math"/>
                <a:ea typeface="Cambria Math"/>
                <a:sym typeface="Wingdings" panose="05000000000000000000" pitchFamily="2" charset="2"/>
              </a:rPr>
              <a:t> Π</a:t>
            </a:r>
            <a:r>
              <a:rPr lang="en-US" altLang="zh-CN" dirty="0">
                <a:latin typeface="Cambria Math"/>
                <a:ea typeface="Cambria Math"/>
                <a:sym typeface="Wingdings" panose="05000000000000000000" pitchFamily="2" charset="2"/>
              </a:rPr>
              <a:t>={</a:t>
            </a:r>
            <a:r>
              <a:rPr lang="en-US" altLang="zh-CN" dirty="0"/>
              <a:t>{3, 4, 5, 6}, {0, 1, 2}</a:t>
            </a:r>
            <a:r>
              <a:rPr lang="en-US" altLang="zh-CN" dirty="0">
                <a:latin typeface="Cambria Math"/>
                <a:ea typeface="Cambria Math"/>
                <a:sym typeface="Wingdings" panose="05000000000000000000" pitchFamily="2" charset="2"/>
              </a:rPr>
              <a:t>}</a:t>
            </a:r>
            <a:endParaRPr lang="en-US" altLang="zh-CN" dirty="0"/>
          </a:p>
          <a:p>
            <a:pPr>
              <a:lnSpc>
                <a:spcPct val="120000"/>
              </a:lnSpc>
              <a:spcBef>
                <a:spcPts val="600"/>
              </a:spcBef>
            </a:pPr>
            <a:r>
              <a:rPr lang="zh-CN" altLang="en-US" dirty="0"/>
              <a:t>（</a:t>
            </a:r>
            <a:r>
              <a:rPr lang="en-US" altLang="zh-CN" dirty="0"/>
              <a:t>2</a:t>
            </a:r>
            <a:r>
              <a:rPr lang="zh-CN" altLang="en-US" dirty="0"/>
              <a:t>）</a:t>
            </a:r>
            <a:r>
              <a:rPr lang="en-US" altLang="zh-CN" dirty="0"/>
              <a:t>Since {3, 4, 5, 6}</a:t>
            </a:r>
            <a:r>
              <a:rPr lang="en-US" altLang="zh-CN" baseline="-25000" dirty="0"/>
              <a:t>a</a:t>
            </a:r>
            <a:r>
              <a:rPr lang="en-US" altLang="zh-CN" dirty="0">
                <a:latin typeface="Cambria Math"/>
                <a:ea typeface="Cambria Math"/>
              </a:rPr>
              <a:t>⊂</a:t>
            </a:r>
            <a:r>
              <a:rPr lang="en-US" altLang="zh-CN" dirty="0"/>
              <a:t> {3, 4, 5, 6}</a:t>
            </a:r>
            <a:r>
              <a:rPr lang="zh-CN" altLang="en-US" dirty="0"/>
              <a:t> </a:t>
            </a:r>
            <a:r>
              <a:rPr lang="en-US" altLang="zh-CN" dirty="0"/>
              <a:t>and {3, 4, 5, 6}</a:t>
            </a:r>
            <a:r>
              <a:rPr lang="en-US" altLang="zh-CN" baseline="-25000" dirty="0"/>
              <a:t>b</a:t>
            </a:r>
            <a:r>
              <a:rPr lang="en-US" altLang="zh-CN" dirty="0">
                <a:latin typeface="Cambria Math"/>
                <a:ea typeface="Cambria Math"/>
              </a:rPr>
              <a:t>⊂</a:t>
            </a:r>
            <a:r>
              <a:rPr lang="en-US" altLang="zh-CN" dirty="0"/>
              <a:t> {3, 4, 5, 6}</a:t>
            </a:r>
            <a:r>
              <a:rPr lang="zh-CN" altLang="en-US" dirty="0"/>
              <a:t>，</a:t>
            </a:r>
            <a:r>
              <a:rPr lang="en-US" altLang="zh-CN" dirty="0"/>
              <a:t>so {3, 4, 5, 6} cannot be partitioned any more. </a:t>
            </a:r>
          </a:p>
          <a:p>
            <a:pPr>
              <a:lnSpc>
                <a:spcPct val="120000"/>
              </a:lnSpc>
              <a:spcBef>
                <a:spcPts val="600"/>
              </a:spcBef>
            </a:pPr>
            <a:r>
              <a:rPr lang="zh-CN" altLang="en-US" dirty="0"/>
              <a:t> （</a:t>
            </a:r>
            <a:r>
              <a:rPr lang="en-US" altLang="zh-CN" dirty="0"/>
              <a:t>3</a:t>
            </a:r>
            <a:r>
              <a:rPr lang="zh-CN" altLang="en-US" dirty="0"/>
              <a:t>）</a:t>
            </a:r>
            <a:r>
              <a:rPr lang="en-US" altLang="zh-CN" dirty="0"/>
              <a:t>{0, 1, 2}</a:t>
            </a:r>
            <a:r>
              <a:rPr lang="en-US" altLang="zh-CN" baseline="-25000" dirty="0"/>
              <a:t> a</a:t>
            </a:r>
            <a:r>
              <a:rPr lang="en-US" altLang="zh-CN" dirty="0"/>
              <a:t>={1, 3}</a:t>
            </a:r>
            <a:r>
              <a:rPr lang="en-US" altLang="zh-CN" dirty="0">
                <a:latin typeface="Cambria Math"/>
                <a:ea typeface="Cambria Math"/>
              </a:rPr>
              <a:t>⊈</a:t>
            </a:r>
            <a:r>
              <a:rPr lang="el-GR" altLang="zh-CN" dirty="0">
                <a:latin typeface="Cambria Math"/>
                <a:ea typeface="Cambria Math"/>
                <a:sym typeface="Wingdings" panose="05000000000000000000" pitchFamily="2" charset="2"/>
              </a:rPr>
              <a:t> Π</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state 1</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reaches state 3 on input a</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but states 0,2</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reach state 1 on input a </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so a new division is </a:t>
            </a:r>
            <a:r>
              <a:rPr lang="en-US" altLang="zh-CN" dirty="0"/>
              <a:t>{0, 2}</a:t>
            </a:r>
            <a:r>
              <a:rPr lang="en-US" altLang="zh-CN" baseline="-25000" dirty="0"/>
              <a:t> </a:t>
            </a:r>
            <a:r>
              <a:rPr lang="en-US" altLang="zh-CN" dirty="0"/>
              <a:t>, {1}</a:t>
            </a:r>
            <a:r>
              <a:rPr lang="zh-CN" altLang="en-US" dirty="0"/>
              <a:t>。</a:t>
            </a:r>
            <a:r>
              <a:rPr lang="en-US" altLang="zh-CN" dirty="0"/>
              <a:t>Thus, new partition is </a:t>
            </a:r>
            <a:r>
              <a:rPr lang="el-GR" altLang="zh-CN" dirty="0">
                <a:latin typeface="Cambria Math"/>
                <a:ea typeface="Cambria Math"/>
                <a:sym typeface="Wingdings" panose="05000000000000000000" pitchFamily="2" charset="2"/>
              </a:rPr>
              <a:t>Π</a:t>
            </a:r>
            <a:r>
              <a:rPr lang="en-US" altLang="zh-CN" dirty="0">
                <a:latin typeface="Cambria Math"/>
                <a:ea typeface="Cambria Math"/>
                <a:sym typeface="Wingdings" panose="05000000000000000000" pitchFamily="2" charset="2"/>
              </a:rPr>
              <a:t>={</a:t>
            </a:r>
            <a:r>
              <a:rPr lang="en-US" altLang="zh-CN" dirty="0"/>
              <a:t>{3, 4, 5, 6}, {0,  2}, {1}</a:t>
            </a:r>
            <a:r>
              <a:rPr lang="en-US" altLang="zh-CN" dirty="0">
                <a:latin typeface="Cambria Math"/>
                <a:ea typeface="Cambria Math"/>
                <a:sym typeface="Wingdings" panose="05000000000000000000" pitchFamily="2" charset="2"/>
              </a:rPr>
              <a:t>}</a:t>
            </a:r>
            <a:endParaRPr lang="en-US" altLang="zh-CN" dirty="0"/>
          </a:p>
          <a:p>
            <a:pPr>
              <a:lnSpc>
                <a:spcPct val="120000"/>
              </a:lnSpc>
              <a:spcBef>
                <a:spcPts val="600"/>
              </a:spcBef>
            </a:pPr>
            <a:r>
              <a:rPr lang="zh-CN" altLang="en-US" dirty="0"/>
              <a:t>（</a:t>
            </a:r>
            <a:r>
              <a:rPr lang="en-US" altLang="zh-CN" dirty="0"/>
              <a:t>4</a:t>
            </a:r>
            <a:r>
              <a:rPr lang="zh-CN" altLang="en-US" dirty="0"/>
              <a:t>）</a:t>
            </a:r>
            <a:r>
              <a:rPr lang="en-US" altLang="zh-CN" dirty="0"/>
              <a:t> {0, 2}</a:t>
            </a:r>
            <a:r>
              <a:rPr lang="en-US" altLang="zh-CN" baseline="-25000" dirty="0"/>
              <a:t>b</a:t>
            </a:r>
            <a:r>
              <a:rPr lang="en-US" altLang="zh-CN" dirty="0"/>
              <a:t>={2, 5}</a:t>
            </a:r>
            <a:r>
              <a:rPr lang="en-US" altLang="zh-CN" dirty="0">
                <a:latin typeface="Cambria Math"/>
                <a:ea typeface="Cambria Math"/>
              </a:rPr>
              <a:t> ⊈</a:t>
            </a:r>
            <a:r>
              <a:rPr lang="el-GR" altLang="zh-CN" dirty="0">
                <a:latin typeface="Cambria Math"/>
                <a:ea typeface="Cambria Math"/>
                <a:sym typeface="Wingdings" panose="05000000000000000000" pitchFamily="2" charset="2"/>
              </a:rPr>
              <a:t> Π</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so separate 0</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and 2</a:t>
            </a:r>
          </a:p>
          <a:p>
            <a:pPr>
              <a:lnSpc>
                <a:spcPct val="120000"/>
              </a:lnSpc>
              <a:spcBef>
                <a:spcPts val="600"/>
              </a:spcBef>
            </a:pP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5</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Finally, </a:t>
            </a:r>
            <a:r>
              <a:rPr lang="el-GR" altLang="zh-CN" dirty="0">
                <a:latin typeface="Cambria Math"/>
                <a:ea typeface="Cambria Math"/>
                <a:sym typeface="Wingdings" panose="05000000000000000000" pitchFamily="2" charset="2"/>
              </a:rPr>
              <a:t>Π</a:t>
            </a:r>
            <a:r>
              <a:rPr lang="en-US" altLang="zh-CN" dirty="0">
                <a:latin typeface="Cambria Math"/>
                <a:ea typeface="Cambria Math"/>
                <a:sym typeface="Wingdings" panose="05000000000000000000" pitchFamily="2" charset="2"/>
              </a:rPr>
              <a:t>={</a:t>
            </a:r>
            <a:r>
              <a:rPr lang="en-US" altLang="zh-CN" dirty="0"/>
              <a:t>{3, 4, 5, 6}, {0},  {2}, {1}</a:t>
            </a:r>
            <a:r>
              <a:rPr lang="en-US" altLang="zh-CN" dirty="0">
                <a:latin typeface="Cambria Math"/>
                <a:ea typeface="Cambria Math"/>
                <a:sym typeface="Wingdings" panose="05000000000000000000" pitchFamily="2" charset="2"/>
              </a:rPr>
              <a:t>}</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DFA M</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includes 4</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states</a:t>
            </a:r>
          </a:p>
          <a:p>
            <a:endParaRPr lang="en-US" altLang="zh-CN" dirty="0"/>
          </a:p>
          <a:p>
            <a:endParaRPr lang="zh-CN" altLang="en-US" dirty="0"/>
          </a:p>
        </p:txBody>
      </p:sp>
      <p:grpSp>
        <p:nvGrpSpPr>
          <p:cNvPr id="45" name="组合 44"/>
          <p:cNvGrpSpPr/>
          <p:nvPr/>
        </p:nvGrpSpPr>
        <p:grpSpPr>
          <a:xfrm>
            <a:off x="1665482" y="1427720"/>
            <a:ext cx="5299610" cy="2525111"/>
            <a:chOff x="1350269" y="4294588"/>
            <a:chExt cx="5299610" cy="2525111"/>
          </a:xfrm>
        </p:grpSpPr>
        <p:sp>
          <p:nvSpPr>
            <p:cNvPr id="46" name="弧形 45"/>
            <p:cNvSpPr/>
            <p:nvPr/>
          </p:nvSpPr>
          <p:spPr>
            <a:xfrm rot="5400000">
              <a:off x="5150223" y="5362323"/>
              <a:ext cx="1406978" cy="546196"/>
            </a:xfrm>
            <a:prstGeom prst="arc">
              <a:avLst>
                <a:gd name="adj1" fmla="val 11014732"/>
                <a:gd name="adj2" fmla="val 20185138"/>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47" name="弧形 46"/>
            <p:cNvSpPr/>
            <p:nvPr/>
          </p:nvSpPr>
          <p:spPr>
            <a:xfrm rot="20959810">
              <a:off x="2229592" y="4675693"/>
              <a:ext cx="1145722" cy="879152"/>
            </a:xfrm>
            <a:prstGeom prst="arc">
              <a:avLst>
                <a:gd name="adj1" fmla="val 10549658"/>
                <a:gd name="adj2" fmla="val 1957361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48" name="弧形 47"/>
            <p:cNvSpPr/>
            <p:nvPr/>
          </p:nvSpPr>
          <p:spPr>
            <a:xfrm rot="13449588">
              <a:off x="2194645" y="5271910"/>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49" name="弧形 48"/>
            <p:cNvSpPr/>
            <p:nvPr/>
          </p:nvSpPr>
          <p:spPr>
            <a:xfrm rot="5400000">
              <a:off x="5427045" y="5216890"/>
              <a:ext cx="1399531" cy="573056"/>
            </a:xfrm>
            <a:prstGeom prst="arc">
              <a:avLst>
                <a:gd name="adj1" fmla="val 9974826"/>
                <a:gd name="adj2" fmla="val 77468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0" name="弧形 49"/>
            <p:cNvSpPr/>
            <p:nvPr/>
          </p:nvSpPr>
          <p:spPr>
            <a:xfrm rot="5657016">
              <a:off x="4339615" y="4299468"/>
              <a:ext cx="365330"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1" name="TextBox 13"/>
            <p:cNvSpPr txBox="1"/>
            <p:nvPr/>
          </p:nvSpPr>
          <p:spPr>
            <a:xfrm>
              <a:off x="3566471"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52" name="TextBox 14"/>
            <p:cNvSpPr txBox="1"/>
            <p:nvPr/>
          </p:nvSpPr>
          <p:spPr>
            <a:xfrm>
              <a:off x="2386163" y="593874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3" name="TextBox 15"/>
            <p:cNvSpPr txBox="1"/>
            <p:nvPr/>
          </p:nvSpPr>
          <p:spPr>
            <a:xfrm>
              <a:off x="5884877"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54" name="TextBox 16"/>
            <p:cNvSpPr txBox="1"/>
            <p:nvPr/>
          </p:nvSpPr>
          <p:spPr>
            <a:xfrm>
              <a:off x="6333767" y="534931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5" name="TextBox 18"/>
            <p:cNvSpPr txBox="1"/>
            <p:nvPr/>
          </p:nvSpPr>
          <p:spPr>
            <a:xfrm>
              <a:off x="4402521" y="4294588"/>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56" name="TextBox 19"/>
            <p:cNvSpPr txBox="1"/>
            <p:nvPr/>
          </p:nvSpPr>
          <p:spPr>
            <a:xfrm>
              <a:off x="5024139" y="5635434"/>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7" name="椭圆 56"/>
            <p:cNvSpPr/>
            <p:nvPr/>
          </p:nvSpPr>
          <p:spPr>
            <a:xfrm>
              <a:off x="3070663" y="463486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58" name="椭圆 57"/>
            <p:cNvSpPr/>
            <p:nvPr/>
          </p:nvSpPr>
          <p:spPr>
            <a:xfrm>
              <a:off x="2050257" y="51900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0</a:t>
              </a:r>
              <a:endParaRPr lang="zh-CN" altLang="en-US" dirty="0">
                <a:solidFill>
                  <a:srgbClr val="FFFFFF"/>
                </a:solidFill>
              </a:endParaRPr>
            </a:p>
          </p:txBody>
        </p:sp>
        <p:sp>
          <p:nvSpPr>
            <p:cNvPr id="59" name="同心圆 58"/>
            <p:cNvSpPr/>
            <p:nvPr/>
          </p:nvSpPr>
          <p:spPr>
            <a:xfrm>
              <a:off x="5334605" y="4700174"/>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5</a:t>
              </a:r>
              <a:endParaRPr lang="zh-CN" altLang="en-US" dirty="0">
                <a:solidFill>
                  <a:srgbClr val="514843"/>
                </a:solidFill>
              </a:endParaRPr>
            </a:p>
          </p:txBody>
        </p:sp>
        <p:sp>
          <p:nvSpPr>
            <p:cNvPr id="60" name="弧形 59"/>
            <p:cNvSpPr/>
            <p:nvPr/>
          </p:nvSpPr>
          <p:spPr>
            <a:xfrm rot="5400000">
              <a:off x="4297161" y="6322676"/>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1" name="TextBox 25"/>
            <p:cNvSpPr txBox="1"/>
            <p:nvPr/>
          </p:nvSpPr>
          <p:spPr>
            <a:xfrm>
              <a:off x="2544538" y="4354755"/>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62" name="TextBox 26"/>
            <p:cNvSpPr txBox="1"/>
            <p:nvPr/>
          </p:nvSpPr>
          <p:spPr>
            <a:xfrm>
              <a:off x="2851542" y="538475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63" name="直接箭头连接符 62"/>
            <p:cNvCxnSpPr/>
            <p:nvPr/>
          </p:nvCxnSpPr>
          <p:spPr>
            <a:xfrm flipV="1">
              <a:off x="3589779" y="4961552"/>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30"/>
            <p:cNvSpPr txBox="1"/>
            <p:nvPr/>
          </p:nvSpPr>
          <p:spPr>
            <a:xfrm>
              <a:off x="3692211" y="4618984"/>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65" name="TextBox 31"/>
            <p:cNvSpPr txBox="1"/>
            <p:nvPr/>
          </p:nvSpPr>
          <p:spPr>
            <a:xfrm>
              <a:off x="1350269" y="5121016"/>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66" name="直接箭头连接符 65"/>
            <p:cNvCxnSpPr/>
            <p:nvPr/>
          </p:nvCxnSpPr>
          <p:spPr>
            <a:xfrm>
              <a:off x="1454547" y="5490348"/>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721919" y="4999649"/>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38"/>
            <p:cNvSpPr txBox="1"/>
            <p:nvPr/>
          </p:nvSpPr>
          <p:spPr>
            <a:xfrm>
              <a:off x="5036628" y="4689739"/>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69" name="TextBox 40"/>
            <p:cNvSpPr txBox="1"/>
            <p:nvPr/>
          </p:nvSpPr>
          <p:spPr>
            <a:xfrm>
              <a:off x="5188040" y="514221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70" name="TextBox 41"/>
            <p:cNvSpPr txBox="1"/>
            <p:nvPr/>
          </p:nvSpPr>
          <p:spPr>
            <a:xfrm>
              <a:off x="4376056" y="645036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71" name="椭圆 70"/>
            <p:cNvSpPr/>
            <p:nvPr/>
          </p:nvSpPr>
          <p:spPr>
            <a:xfrm>
              <a:off x="3096692" y="580761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cxnSp>
          <p:nvCxnSpPr>
            <p:cNvPr id="72" name="直接箭头连接符 71"/>
            <p:cNvCxnSpPr/>
            <p:nvPr/>
          </p:nvCxnSpPr>
          <p:spPr>
            <a:xfrm flipV="1">
              <a:off x="3615808" y="6101643"/>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73" name="TextBox 45"/>
            <p:cNvSpPr txBox="1"/>
            <p:nvPr/>
          </p:nvSpPr>
          <p:spPr>
            <a:xfrm>
              <a:off x="3718240" y="5791733"/>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cxnSp>
          <p:nvCxnSpPr>
            <p:cNvPr id="74" name="直接箭头连接符 73"/>
            <p:cNvCxnSpPr/>
            <p:nvPr/>
          </p:nvCxnSpPr>
          <p:spPr>
            <a:xfrm flipV="1">
              <a:off x="4747948" y="612341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75" name="TextBox 48"/>
            <p:cNvSpPr txBox="1"/>
            <p:nvPr/>
          </p:nvSpPr>
          <p:spPr>
            <a:xfrm>
              <a:off x="5016325" y="5829496"/>
              <a:ext cx="29687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76" name="同心圆 75"/>
            <p:cNvSpPr/>
            <p:nvPr/>
          </p:nvSpPr>
          <p:spPr>
            <a:xfrm>
              <a:off x="5378754" y="5829496"/>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6</a:t>
              </a:r>
              <a:endParaRPr lang="zh-CN" altLang="en-US" dirty="0">
                <a:solidFill>
                  <a:srgbClr val="514843"/>
                </a:solidFill>
              </a:endParaRPr>
            </a:p>
          </p:txBody>
        </p:sp>
        <p:sp>
          <p:nvSpPr>
            <p:cNvPr id="77" name="同心圆 76"/>
            <p:cNvSpPr/>
            <p:nvPr/>
          </p:nvSpPr>
          <p:spPr>
            <a:xfrm>
              <a:off x="4196125" y="4722063"/>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3</a:t>
              </a:r>
              <a:endParaRPr lang="zh-CN" altLang="en-US" dirty="0">
                <a:solidFill>
                  <a:srgbClr val="514843"/>
                </a:solidFill>
              </a:endParaRPr>
            </a:p>
          </p:txBody>
        </p:sp>
        <p:sp>
          <p:nvSpPr>
            <p:cNvPr id="78" name="同心圆 77"/>
            <p:cNvSpPr/>
            <p:nvPr/>
          </p:nvSpPr>
          <p:spPr>
            <a:xfrm>
              <a:off x="4196125" y="5808268"/>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4</a:t>
              </a:r>
              <a:endParaRPr lang="zh-CN" altLang="en-US" dirty="0">
                <a:solidFill>
                  <a:srgbClr val="514843"/>
                </a:solidFill>
              </a:endParaRPr>
            </a:p>
          </p:txBody>
        </p:sp>
        <p:sp>
          <p:nvSpPr>
            <p:cNvPr id="79" name="弧形 78"/>
            <p:cNvSpPr/>
            <p:nvPr/>
          </p:nvSpPr>
          <p:spPr>
            <a:xfrm rot="5400000">
              <a:off x="4190203" y="5191363"/>
              <a:ext cx="1468254" cy="1163776"/>
            </a:xfrm>
            <a:prstGeom prst="arc">
              <a:avLst>
                <a:gd name="adj1" fmla="val 10059962"/>
                <a:gd name="adj2" fmla="val 16942690"/>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80" name="弧形 79"/>
            <p:cNvSpPr/>
            <p:nvPr/>
          </p:nvSpPr>
          <p:spPr>
            <a:xfrm rot="5400000">
              <a:off x="4159028" y="4592582"/>
              <a:ext cx="1292102" cy="1551070"/>
            </a:xfrm>
            <a:prstGeom prst="arc">
              <a:avLst>
                <a:gd name="adj1" fmla="val 15449976"/>
                <a:gd name="adj2" fmla="val 2155830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81" name="弧形 80"/>
            <p:cNvSpPr/>
            <p:nvPr/>
          </p:nvSpPr>
          <p:spPr>
            <a:xfrm rot="15971271">
              <a:off x="2654564" y="5331554"/>
              <a:ext cx="999454" cy="573056"/>
            </a:xfrm>
            <a:prstGeom prst="arc">
              <a:avLst>
                <a:gd name="adj1" fmla="val 11481083"/>
                <a:gd name="adj2" fmla="val 2133327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82" name="弧形 81"/>
            <p:cNvSpPr/>
            <p:nvPr/>
          </p:nvSpPr>
          <p:spPr>
            <a:xfrm rot="16200000" flipV="1">
              <a:off x="3078773" y="5341588"/>
              <a:ext cx="1001722" cy="470128"/>
            </a:xfrm>
            <a:prstGeom prst="arc">
              <a:avLst>
                <a:gd name="adj1" fmla="val 11152318"/>
                <a:gd name="adj2" fmla="val 21408784"/>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grpSp>
      <p:grpSp>
        <p:nvGrpSpPr>
          <p:cNvPr id="44" name="组合 43"/>
          <p:cNvGrpSpPr/>
          <p:nvPr/>
        </p:nvGrpSpPr>
        <p:grpSpPr>
          <a:xfrm>
            <a:off x="4459853" y="1435876"/>
            <a:ext cx="1816557" cy="2151583"/>
            <a:chOff x="3839430" y="1158130"/>
            <a:chExt cx="2020128" cy="2263140"/>
          </a:xfrm>
        </p:grpSpPr>
        <p:sp>
          <p:nvSpPr>
            <p:cNvPr id="42" name="同心圆 41"/>
            <p:cNvSpPr/>
            <p:nvPr/>
          </p:nvSpPr>
          <p:spPr>
            <a:xfrm>
              <a:off x="3839430" y="1158130"/>
              <a:ext cx="2020128" cy="2263140"/>
            </a:xfrm>
            <a:prstGeom prst="donut">
              <a:avLst>
                <a:gd name="adj" fmla="val 6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rgbClr val="514843"/>
                </a:solidFill>
              </a:endParaRPr>
            </a:p>
          </p:txBody>
        </p:sp>
        <p:sp>
          <p:nvSpPr>
            <p:cNvPr id="43" name="椭圆 42"/>
            <p:cNvSpPr/>
            <p:nvPr/>
          </p:nvSpPr>
          <p:spPr>
            <a:xfrm>
              <a:off x="3955179" y="1296331"/>
              <a:ext cx="1794409" cy="2002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3</a:t>
              </a:r>
              <a:endParaRPr lang="zh-CN" altLang="en-US" dirty="0">
                <a:solidFill>
                  <a:srgbClr val="FFFFFF"/>
                </a:solidFill>
              </a:endParaRPr>
            </a:p>
          </p:txBody>
        </p:sp>
      </p:grpSp>
    </p:spTree>
    <p:extLst>
      <p:ext uri="{BB962C8B-B14F-4D97-AF65-F5344CB8AC3E}">
        <p14:creationId xmlns:p14="http://schemas.microsoft.com/office/powerpoint/2010/main" val="348320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428095" y="2114511"/>
            <a:ext cx="1747157" cy="8490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DFA</a:t>
            </a:r>
          </a:p>
        </p:txBody>
      </p:sp>
      <p:sp>
        <p:nvSpPr>
          <p:cNvPr id="2" name="标题 1"/>
          <p:cNvSpPr>
            <a:spLocks noGrp="1"/>
          </p:cNvSpPr>
          <p:nvPr>
            <p:ph type="title"/>
          </p:nvPr>
        </p:nvSpPr>
        <p:spPr/>
        <p:txBody>
          <a:bodyPr/>
          <a:lstStyle/>
          <a:p>
            <a:r>
              <a:rPr lang="en-US" altLang="zh-CN" dirty="0"/>
              <a:t>Conversion among FA, Regular Expression, &amp; Regular Grammar</a:t>
            </a:r>
          </a:p>
        </p:txBody>
      </p:sp>
      <p:sp>
        <p:nvSpPr>
          <p:cNvPr id="5" name="矩形 4"/>
          <p:cNvSpPr/>
          <p:nvPr/>
        </p:nvSpPr>
        <p:spPr>
          <a:xfrm>
            <a:off x="341195" y="1706312"/>
            <a:ext cx="2271378"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solidFill>
                  <a:srgbClr val="FFFFFF"/>
                </a:solidFill>
              </a:rPr>
              <a:t>Regular Expression</a:t>
            </a:r>
          </a:p>
          <a:p>
            <a:pPr algn="ctr"/>
            <a:r>
              <a:rPr lang="en-US" altLang="zh-CN" dirty="0">
                <a:solidFill>
                  <a:srgbClr val="FFFFFF"/>
                </a:solidFill>
              </a:rPr>
              <a:t>Regular Definition</a:t>
            </a:r>
            <a:endParaRPr lang="zh-CN" altLang="en-US" dirty="0">
              <a:solidFill>
                <a:srgbClr val="FFFFFF"/>
              </a:solidFill>
            </a:endParaRPr>
          </a:p>
        </p:txBody>
      </p:sp>
      <p:sp>
        <p:nvSpPr>
          <p:cNvPr id="8" name="矩形 7"/>
          <p:cNvSpPr/>
          <p:nvPr/>
        </p:nvSpPr>
        <p:spPr>
          <a:xfrm>
            <a:off x="341195" y="2555398"/>
            <a:ext cx="227137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solidFill>
                  <a:srgbClr val="FFFFFF"/>
                </a:solidFill>
              </a:rPr>
              <a:t>Regular Grammar</a:t>
            </a:r>
          </a:p>
        </p:txBody>
      </p:sp>
      <p:sp>
        <p:nvSpPr>
          <p:cNvPr id="16" name="椭圆 15"/>
          <p:cNvSpPr/>
          <p:nvPr/>
        </p:nvSpPr>
        <p:spPr>
          <a:xfrm>
            <a:off x="3445330" y="1943063"/>
            <a:ext cx="1747157" cy="1191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NFA</a:t>
            </a:r>
          </a:p>
        </p:txBody>
      </p:sp>
      <p:grpSp>
        <p:nvGrpSpPr>
          <p:cNvPr id="18" name="组合 17"/>
          <p:cNvGrpSpPr/>
          <p:nvPr/>
        </p:nvGrpSpPr>
        <p:grpSpPr>
          <a:xfrm>
            <a:off x="5208516" y="2326783"/>
            <a:ext cx="1219579" cy="687836"/>
            <a:chOff x="5469655" y="4563820"/>
            <a:chExt cx="857247" cy="687836"/>
          </a:xfrm>
        </p:grpSpPr>
        <p:sp>
          <p:nvSpPr>
            <p:cNvPr id="19" name="右箭头 18"/>
            <p:cNvSpPr/>
            <p:nvPr/>
          </p:nvSpPr>
          <p:spPr>
            <a:xfrm>
              <a:off x="5508180" y="4563820"/>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20" name="TextBox 19"/>
            <p:cNvSpPr txBox="1"/>
            <p:nvPr/>
          </p:nvSpPr>
          <p:spPr>
            <a:xfrm>
              <a:off x="5469655" y="4605325"/>
              <a:ext cx="743242" cy="646331"/>
            </a:xfrm>
            <a:prstGeom prst="rect">
              <a:avLst/>
            </a:prstGeom>
            <a:noFill/>
          </p:spPr>
          <p:txBody>
            <a:bodyPr wrap="square" rtlCol="0">
              <a:spAutoFit/>
            </a:bodyPr>
            <a:lstStyle/>
            <a:p>
              <a:r>
                <a:rPr lang="en-US" altLang="zh-CN" b="1" dirty="0">
                  <a:solidFill>
                    <a:srgbClr val="514843"/>
                  </a:solidFill>
                </a:rPr>
                <a:t>Determination</a:t>
              </a:r>
              <a:endParaRPr lang="zh-CN" altLang="en-US" b="1" dirty="0">
                <a:solidFill>
                  <a:srgbClr val="514843"/>
                </a:solidFill>
              </a:endParaRPr>
            </a:p>
          </p:txBody>
        </p:sp>
      </p:grpSp>
      <p:sp>
        <p:nvSpPr>
          <p:cNvPr id="24" name="左右箭头 23"/>
          <p:cNvSpPr/>
          <p:nvPr/>
        </p:nvSpPr>
        <p:spPr>
          <a:xfrm>
            <a:off x="2612572" y="2351291"/>
            <a:ext cx="783771" cy="408214"/>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25" name="矩形 24"/>
          <p:cNvSpPr/>
          <p:nvPr/>
        </p:nvSpPr>
        <p:spPr>
          <a:xfrm>
            <a:off x="6428094" y="3818168"/>
            <a:ext cx="1747157" cy="8490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The minimum-state DFA</a:t>
            </a:r>
          </a:p>
        </p:txBody>
      </p:sp>
      <p:sp>
        <p:nvSpPr>
          <p:cNvPr id="27" name="右箭头 26"/>
          <p:cNvSpPr/>
          <p:nvPr/>
        </p:nvSpPr>
        <p:spPr>
          <a:xfrm rot="5400000">
            <a:off x="6958039" y="3191021"/>
            <a:ext cx="818722" cy="42692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28" name="TextBox 27"/>
          <p:cNvSpPr txBox="1"/>
          <p:nvPr/>
        </p:nvSpPr>
        <p:spPr>
          <a:xfrm>
            <a:off x="6507447" y="3100081"/>
            <a:ext cx="1623492" cy="369332"/>
          </a:xfrm>
          <a:prstGeom prst="rect">
            <a:avLst/>
          </a:prstGeom>
          <a:noFill/>
        </p:spPr>
        <p:txBody>
          <a:bodyPr wrap="square" rtlCol="0">
            <a:spAutoFit/>
          </a:bodyPr>
          <a:lstStyle/>
          <a:p>
            <a:r>
              <a:rPr lang="en-US" altLang="zh-CN" b="1" dirty="0">
                <a:solidFill>
                  <a:srgbClr val="514843"/>
                </a:solidFill>
              </a:rPr>
              <a:t>Minimization</a:t>
            </a:r>
            <a:endParaRPr lang="zh-CN" altLang="en-US" b="1" dirty="0">
              <a:solidFill>
                <a:srgbClr val="514843"/>
              </a:solidFill>
            </a:endParaRPr>
          </a:p>
        </p:txBody>
      </p:sp>
      <p:sp>
        <p:nvSpPr>
          <p:cNvPr id="34" name="内容占位符 2"/>
          <p:cNvSpPr>
            <a:spLocks noGrp="1"/>
          </p:cNvSpPr>
          <p:nvPr>
            <p:ph idx="1"/>
          </p:nvPr>
        </p:nvSpPr>
        <p:spPr>
          <a:xfrm>
            <a:off x="559132" y="4787058"/>
            <a:ext cx="8152039" cy="1894076"/>
          </a:xfrm>
        </p:spPr>
        <p:txBody>
          <a:bodyPr>
            <a:normAutofit fontScale="85000" lnSpcReduction="10000"/>
          </a:bodyPr>
          <a:lstStyle/>
          <a:p>
            <a:pPr marL="0" indent="0">
              <a:lnSpc>
                <a:spcPct val="120000"/>
              </a:lnSpc>
              <a:spcBef>
                <a:spcPts val="600"/>
              </a:spcBef>
              <a:buNone/>
            </a:pPr>
            <a:r>
              <a:rPr lang="en-US" altLang="zh-CN" dirty="0">
                <a:solidFill>
                  <a:srgbClr val="7030A0"/>
                </a:solidFill>
              </a:rPr>
              <a:t>Conclusion 1</a:t>
            </a:r>
            <a:r>
              <a:rPr lang="zh-CN" altLang="en-US" dirty="0">
                <a:solidFill>
                  <a:srgbClr val="7030A0"/>
                </a:solidFill>
              </a:rPr>
              <a:t>：</a:t>
            </a:r>
            <a:r>
              <a:rPr lang="en-US" altLang="zh-CN" dirty="0"/>
              <a:t>For any FA </a:t>
            </a:r>
            <a:r>
              <a:rPr lang="en-US" altLang="zh-CN" i="1" dirty="0"/>
              <a:t>M</a:t>
            </a:r>
            <a:r>
              <a:rPr lang="zh-CN" altLang="en-US" dirty="0"/>
              <a:t>，</a:t>
            </a:r>
            <a:r>
              <a:rPr lang="en-US" altLang="zh-CN" dirty="0"/>
              <a:t>there exists a regular expression </a:t>
            </a:r>
            <a:r>
              <a:rPr lang="en-US" altLang="zh-CN" i="1" dirty="0"/>
              <a:t>r</a:t>
            </a:r>
            <a:r>
              <a:rPr lang="zh-CN" altLang="en-US" dirty="0"/>
              <a:t> </a:t>
            </a:r>
            <a:r>
              <a:rPr lang="en-US" altLang="zh-CN" dirty="0"/>
              <a:t>that </a:t>
            </a:r>
            <a:r>
              <a:rPr lang="en-US" altLang="zh-CN" i="1" dirty="0"/>
              <a:t>L(r) = L (M)</a:t>
            </a:r>
            <a:r>
              <a:rPr lang="zh-CN" altLang="en-US" dirty="0"/>
              <a:t>；</a:t>
            </a:r>
            <a:r>
              <a:rPr lang="en-US" altLang="zh-CN" dirty="0"/>
              <a:t>For any regular expression </a:t>
            </a:r>
            <a:r>
              <a:rPr lang="en-US" altLang="zh-CN" i="1" dirty="0"/>
              <a:t>r</a:t>
            </a:r>
            <a:r>
              <a:rPr lang="zh-CN" altLang="en-US" dirty="0"/>
              <a:t>，</a:t>
            </a:r>
            <a:r>
              <a:rPr lang="en-US" altLang="zh-CN" dirty="0"/>
              <a:t> there exists an FA </a:t>
            </a:r>
            <a:r>
              <a:rPr lang="en-US" altLang="zh-CN" i="1" dirty="0"/>
              <a:t>M</a:t>
            </a:r>
            <a:r>
              <a:rPr lang="zh-CN" altLang="en-US" dirty="0"/>
              <a:t> </a:t>
            </a:r>
            <a:r>
              <a:rPr lang="en-US" altLang="zh-CN" dirty="0"/>
              <a:t>that </a:t>
            </a:r>
            <a:r>
              <a:rPr lang="en-US" altLang="zh-CN" i="1" dirty="0"/>
              <a:t>L(M) = L (r).</a:t>
            </a:r>
          </a:p>
          <a:p>
            <a:pPr marL="0" indent="0">
              <a:lnSpc>
                <a:spcPct val="120000"/>
              </a:lnSpc>
              <a:spcBef>
                <a:spcPts val="600"/>
              </a:spcBef>
              <a:buNone/>
            </a:pPr>
            <a:r>
              <a:rPr lang="en-US" altLang="zh-CN" dirty="0">
                <a:solidFill>
                  <a:srgbClr val="7030A0"/>
                </a:solidFill>
              </a:rPr>
              <a:t>Conclusion 2</a:t>
            </a:r>
            <a:r>
              <a:rPr lang="zh-CN" altLang="en-US" dirty="0">
                <a:solidFill>
                  <a:srgbClr val="7030A0"/>
                </a:solidFill>
              </a:rPr>
              <a:t>： </a:t>
            </a:r>
            <a:r>
              <a:rPr lang="en-US" altLang="zh-CN" dirty="0"/>
              <a:t>For each right (left) linear grammar G, there exists an FA </a:t>
            </a:r>
            <a:r>
              <a:rPr lang="en-US" altLang="zh-CN" i="1" dirty="0"/>
              <a:t>M</a:t>
            </a:r>
            <a:r>
              <a:rPr lang="en-US" altLang="zh-CN" dirty="0"/>
              <a:t> that L(M) = L (G)</a:t>
            </a:r>
            <a:r>
              <a:rPr lang="zh-CN" altLang="en-US" dirty="0"/>
              <a:t>；</a:t>
            </a:r>
            <a:r>
              <a:rPr lang="en-US" altLang="zh-CN" dirty="0"/>
              <a:t> For any FA </a:t>
            </a:r>
            <a:r>
              <a:rPr lang="en-US" altLang="zh-CN" i="1" dirty="0"/>
              <a:t>M</a:t>
            </a:r>
            <a:r>
              <a:rPr lang="zh-CN" altLang="en-US" dirty="0"/>
              <a:t>，</a:t>
            </a:r>
            <a:r>
              <a:rPr lang="en-US" altLang="zh-CN" dirty="0"/>
              <a:t>there exists a right (left) linear grammar G that </a:t>
            </a:r>
            <a:r>
              <a:rPr lang="en-US" altLang="zh-CN" i="1" dirty="0"/>
              <a:t>L(G) = L (M).</a:t>
            </a:r>
          </a:p>
        </p:txBody>
      </p:sp>
    </p:spTree>
    <p:extLst>
      <p:ext uri="{BB962C8B-B14F-4D97-AF65-F5344CB8AC3E}">
        <p14:creationId xmlns:p14="http://schemas.microsoft.com/office/powerpoint/2010/main" val="187956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NFA                      Regular expression</a:t>
            </a:r>
            <a:endParaRPr lang="zh-CN" altLang="en-US" dirty="0"/>
          </a:p>
        </p:txBody>
      </p:sp>
      <p:sp>
        <p:nvSpPr>
          <p:cNvPr id="3" name="内容占位符 2"/>
          <p:cNvSpPr>
            <a:spLocks noGrp="1"/>
          </p:cNvSpPr>
          <p:nvPr>
            <p:ph idx="1"/>
          </p:nvPr>
        </p:nvSpPr>
        <p:spPr>
          <a:xfrm>
            <a:off x="901340" y="1526464"/>
            <a:ext cx="7486650" cy="1464014"/>
          </a:xfrm>
        </p:spPr>
        <p:txBody>
          <a:bodyPr>
            <a:normAutofit fontScale="85000" lnSpcReduction="20000"/>
          </a:bodyPr>
          <a:lstStyle/>
          <a:p>
            <a:pPr>
              <a:lnSpc>
                <a:spcPct val="120000"/>
              </a:lnSpc>
              <a:spcBef>
                <a:spcPts val="600"/>
              </a:spcBef>
            </a:pPr>
            <a:r>
              <a:rPr lang="en-US" altLang="zh-CN" dirty="0"/>
              <a:t>Add two node X and Y on the transition diagram of </a:t>
            </a:r>
            <a:r>
              <a:rPr lang="en-US" altLang="zh-CN" i="1" dirty="0"/>
              <a:t>M</a:t>
            </a:r>
            <a:r>
              <a:rPr lang="zh-CN" altLang="en-US" dirty="0"/>
              <a:t>， </a:t>
            </a:r>
            <a:r>
              <a:rPr lang="en-US" altLang="zh-CN" dirty="0"/>
              <a:t>representing the unique initial state and final state. Draw </a:t>
            </a:r>
            <a:r>
              <a:rPr lang="el-GR" altLang="zh-CN" dirty="0">
                <a:latin typeface="Cambria Math"/>
                <a:ea typeface="Cambria Math"/>
              </a:rPr>
              <a:t>ε</a:t>
            </a:r>
            <a:r>
              <a:rPr lang="en-US" altLang="zh-CN" dirty="0">
                <a:latin typeface="Cambria Math"/>
                <a:ea typeface="Cambria Math"/>
              </a:rPr>
              <a:t>-edges from X to the original initial states of M and draw </a:t>
            </a:r>
            <a:r>
              <a:rPr lang="el-GR" altLang="zh-CN" dirty="0">
                <a:latin typeface="Cambria Math"/>
                <a:ea typeface="Cambria Math"/>
              </a:rPr>
              <a:t>ε</a:t>
            </a:r>
            <a:r>
              <a:rPr lang="en-US" altLang="zh-CN" dirty="0">
                <a:latin typeface="Cambria Math"/>
                <a:ea typeface="Cambria Math"/>
              </a:rPr>
              <a:t>-edges from the original final states to Y.  Then, we have an extended NFA M’. </a:t>
            </a:r>
            <a:r>
              <a:rPr lang="zh-CN" altLang="en-US" dirty="0">
                <a:latin typeface="Cambria Math"/>
                <a:ea typeface="Cambria Math"/>
              </a:rPr>
              <a:t> </a:t>
            </a:r>
            <a:r>
              <a:rPr lang="en-US" altLang="zh-CN" dirty="0">
                <a:latin typeface="Cambria Math"/>
                <a:ea typeface="Cambria Math"/>
              </a:rPr>
              <a:t>Obviously, we have </a:t>
            </a:r>
            <a:r>
              <a:rPr lang="en-US" altLang="zh-CN" i="1" dirty="0">
                <a:latin typeface="Cambria Math"/>
                <a:ea typeface="Cambria Math"/>
              </a:rPr>
              <a:t>L(M)=L(M’).</a:t>
            </a:r>
          </a:p>
          <a:p>
            <a:pPr>
              <a:lnSpc>
                <a:spcPct val="120000"/>
              </a:lnSpc>
              <a:spcBef>
                <a:spcPts val="600"/>
              </a:spcBef>
            </a:pPr>
            <a:r>
              <a:rPr lang="en-US" altLang="zh-CN" dirty="0"/>
              <a:t>For M ‘ , we repeatedly use  the following three rules:</a:t>
            </a:r>
            <a:endParaRPr lang="zh-CN" altLang="en-US" dirty="0"/>
          </a:p>
        </p:txBody>
      </p:sp>
      <p:sp>
        <p:nvSpPr>
          <p:cNvPr id="7" name="右箭头 6"/>
          <p:cNvSpPr/>
          <p:nvPr/>
        </p:nvSpPr>
        <p:spPr>
          <a:xfrm>
            <a:off x="1891598" y="688406"/>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44" name="椭圆 43"/>
          <p:cNvSpPr/>
          <p:nvPr/>
        </p:nvSpPr>
        <p:spPr>
          <a:xfrm>
            <a:off x="6853327" y="337922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45" name="椭圆 44"/>
          <p:cNvSpPr/>
          <p:nvPr/>
        </p:nvSpPr>
        <p:spPr>
          <a:xfrm>
            <a:off x="1142997" y="335157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sp>
        <p:nvSpPr>
          <p:cNvPr id="46" name="椭圆 45"/>
          <p:cNvSpPr/>
          <p:nvPr/>
        </p:nvSpPr>
        <p:spPr>
          <a:xfrm>
            <a:off x="5770164" y="337345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47" name="直接箭头连接符 46"/>
          <p:cNvCxnSpPr>
            <a:endCxn id="44" idx="2"/>
          </p:cNvCxnSpPr>
          <p:nvPr/>
        </p:nvCxnSpPr>
        <p:spPr>
          <a:xfrm flipV="1">
            <a:off x="6314446" y="365681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50" idx="2"/>
          </p:cNvCxnSpPr>
          <p:nvPr/>
        </p:nvCxnSpPr>
        <p:spPr>
          <a:xfrm flipV="1">
            <a:off x="1662113" y="3645604"/>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764545" y="3335694"/>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50" name="椭圆 49"/>
          <p:cNvSpPr/>
          <p:nvPr/>
        </p:nvSpPr>
        <p:spPr>
          <a:xfrm>
            <a:off x="2266553" y="3368018"/>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cxnSp>
        <p:nvCxnSpPr>
          <p:cNvPr id="51" name="直接箭头连接符 50"/>
          <p:cNvCxnSpPr/>
          <p:nvPr/>
        </p:nvCxnSpPr>
        <p:spPr>
          <a:xfrm flipV="1">
            <a:off x="2794253" y="3667372"/>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3359987" y="337345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53" name="TextBox 52"/>
          <p:cNvSpPr txBox="1"/>
          <p:nvPr/>
        </p:nvSpPr>
        <p:spPr>
          <a:xfrm>
            <a:off x="3499262" y="508391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4" name="椭圆 53"/>
          <p:cNvSpPr/>
          <p:nvPr/>
        </p:nvSpPr>
        <p:spPr>
          <a:xfrm>
            <a:off x="3295007" y="56659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55" name="椭圆 54"/>
          <p:cNvSpPr/>
          <p:nvPr/>
        </p:nvSpPr>
        <p:spPr>
          <a:xfrm>
            <a:off x="2211844" y="566017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sp>
        <p:nvSpPr>
          <p:cNvPr id="56" name="弧形 55"/>
          <p:cNvSpPr/>
          <p:nvPr/>
        </p:nvSpPr>
        <p:spPr>
          <a:xfrm rot="5702527">
            <a:off x="2292947" y="5328360"/>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7" name="TextBox 56"/>
          <p:cNvSpPr txBox="1"/>
          <p:nvPr/>
        </p:nvSpPr>
        <p:spPr>
          <a:xfrm>
            <a:off x="2299632" y="5071778"/>
            <a:ext cx="328936"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cxnSp>
        <p:nvCxnSpPr>
          <p:cNvPr id="58" name="直接箭头连接符 57"/>
          <p:cNvCxnSpPr>
            <a:endCxn id="54" idx="2"/>
          </p:cNvCxnSpPr>
          <p:nvPr/>
        </p:nvCxnSpPr>
        <p:spPr>
          <a:xfrm flipV="1">
            <a:off x="2756126" y="5943531"/>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845742" y="5541090"/>
            <a:ext cx="314510" cy="369332"/>
          </a:xfrm>
          <a:prstGeom prst="rect">
            <a:avLst/>
          </a:prstGeom>
          <a:noFill/>
        </p:spPr>
        <p:txBody>
          <a:bodyPr wrap="none" rtlCol="0">
            <a:spAutoFit/>
          </a:bodyPr>
          <a:lstStyle/>
          <a:p>
            <a:r>
              <a:rPr lang="en-US" altLang="zh-CN" dirty="0">
                <a:solidFill>
                  <a:srgbClr val="514843"/>
                </a:solidFill>
                <a:latin typeface="Cambria Math"/>
                <a:ea typeface="Cambria Math"/>
              </a:rPr>
              <a:t>C</a:t>
            </a:r>
            <a:endParaRPr lang="zh-CN" altLang="en-US" dirty="0">
              <a:solidFill>
                <a:srgbClr val="514843"/>
              </a:solidFill>
            </a:endParaRPr>
          </a:p>
        </p:txBody>
      </p:sp>
      <p:sp>
        <p:nvSpPr>
          <p:cNvPr id="60" name="椭圆 59"/>
          <p:cNvSpPr/>
          <p:nvPr/>
        </p:nvSpPr>
        <p:spPr>
          <a:xfrm>
            <a:off x="1142265" y="56281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cxnSp>
        <p:nvCxnSpPr>
          <p:cNvPr id="61" name="直接箭头连接符 60"/>
          <p:cNvCxnSpPr>
            <a:endCxn id="55" idx="2"/>
          </p:cNvCxnSpPr>
          <p:nvPr/>
        </p:nvCxnSpPr>
        <p:spPr>
          <a:xfrm flipV="1">
            <a:off x="1700180" y="5937762"/>
            <a:ext cx="511664" cy="21764"/>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789796" y="5546529"/>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63" name="TextBox 62"/>
          <p:cNvSpPr txBox="1"/>
          <p:nvPr/>
        </p:nvSpPr>
        <p:spPr>
          <a:xfrm>
            <a:off x="2884083" y="3284377"/>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64" name="椭圆 63"/>
          <p:cNvSpPr/>
          <p:nvPr/>
        </p:nvSpPr>
        <p:spPr>
          <a:xfrm>
            <a:off x="6885985" y="445672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65" name="椭圆 64"/>
          <p:cNvSpPr/>
          <p:nvPr/>
        </p:nvSpPr>
        <p:spPr>
          <a:xfrm>
            <a:off x="5770164" y="445095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66" name="直接箭头连接符 65"/>
          <p:cNvCxnSpPr/>
          <p:nvPr/>
        </p:nvCxnSpPr>
        <p:spPr>
          <a:xfrm flipV="1">
            <a:off x="6330775" y="473431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330775" y="4338668"/>
            <a:ext cx="543739"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
        <p:nvSpPr>
          <p:cNvPr id="68" name="椭圆 67"/>
          <p:cNvSpPr/>
          <p:nvPr/>
        </p:nvSpPr>
        <p:spPr>
          <a:xfrm>
            <a:off x="3270652" y="435769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69" name="椭圆 68"/>
          <p:cNvSpPr/>
          <p:nvPr/>
        </p:nvSpPr>
        <p:spPr>
          <a:xfrm>
            <a:off x="1127848" y="432847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sp>
        <p:nvSpPr>
          <p:cNvPr id="70" name="弧形 69"/>
          <p:cNvSpPr/>
          <p:nvPr/>
        </p:nvSpPr>
        <p:spPr>
          <a:xfrm>
            <a:off x="1329089" y="4135267"/>
            <a:ext cx="2291631" cy="805541"/>
          </a:xfrm>
          <a:prstGeom prst="arc">
            <a:avLst>
              <a:gd name="adj1" fmla="val 11381042"/>
              <a:gd name="adj2" fmla="val 2098719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1" name="弧形 70"/>
          <p:cNvSpPr/>
          <p:nvPr/>
        </p:nvSpPr>
        <p:spPr>
          <a:xfrm rot="10800000">
            <a:off x="1389105" y="4287667"/>
            <a:ext cx="2291631" cy="805541"/>
          </a:xfrm>
          <a:prstGeom prst="arc">
            <a:avLst>
              <a:gd name="adj1" fmla="val 11669908"/>
              <a:gd name="adj2" fmla="val 20987195"/>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2" name="TextBox 71"/>
          <p:cNvSpPr txBox="1"/>
          <p:nvPr/>
        </p:nvSpPr>
        <p:spPr>
          <a:xfrm>
            <a:off x="2345948" y="4070594"/>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73" name="TextBox 72"/>
          <p:cNvSpPr txBox="1"/>
          <p:nvPr/>
        </p:nvSpPr>
        <p:spPr>
          <a:xfrm>
            <a:off x="2345948" y="4756142"/>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74" name="椭圆 73"/>
          <p:cNvSpPr/>
          <p:nvPr/>
        </p:nvSpPr>
        <p:spPr>
          <a:xfrm>
            <a:off x="6882772" y="562955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75" name="椭圆 74"/>
          <p:cNvSpPr/>
          <p:nvPr/>
        </p:nvSpPr>
        <p:spPr>
          <a:xfrm>
            <a:off x="5766951" y="562378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76" name="直接箭头连接符 75"/>
          <p:cNvCxnSpPr/>
          <p:nvPr/>
        </p:nvCxnSpPr>
        <p:spPr>
          <a:xfrm flipV="1">
            <a:off x="6327091" y="5940826"/>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244425" y="5532037"/>
            <a:ext cx="678263" cy="369332"/>
          </a:xfrm>
          <a:prstGeom prst="rect">
            <a:avLst/>
          </a:prstGeom>
          <a:noFill/>
        </p:spPr>
        <p:txBody>
          <a:bodyPr wrap="none" rtlCol="0">
            <a:spAutoFit/>
          </a:bodyPr>
          <a:lstStyle/>
          <a:p>
            <a:r>
              <a:rPr lang="en-US" altLang="zh-CN" dirty="0">
                <a:solidFill>
                  <a:srgbClr val="514843"/>
                </a:solidFill>
                <a:latin typeface="Cambria Math"/>
                <a:ea typeface="Cambria Math"/>
              </a:rPr>
              <a:t>BA*C</a:t>
            </a:r>
            <a:endParaRPr lang="zh-CN" altLang="en-US" dirty="0">
              <a:solidFill>
                <a:srgbClr val="514843"/>
              </a:solidFill>
            </a:endParaRPr>
          </a:p>
        </p:txBody>
      </p:sp>
      <p:sp>
        <p:nvSpPr>
          <p:cNvPr id="78" name="右箭头 77"/>
          <p:cNvSpPr/>
          <p:nvPr/>
        </p:nvSpPr>
        <p:spPr>
          <a:xfrm>
            <a:off x="4269613" y="4377217"/>
            <a:ext cx="963386" cy="77883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79" name="TextBox 78"/>
          <p:cNvSpPr txBox="1"/>
          <p:nvPr/>
        </p:nvSpPr>
        <p:spPr>
          <a:xfrm>
            <a:off x="6314446" y="3281710"/>
            <a:ext cx="470000"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Tree>
    <p:extLst>
      <p:ext uri="{BB962C8B-B14F-4D97-AF65-F5344CB8AC3E}">
        <p14:creationId xmlns:p14="http://schemas.microsoft.com/office/powerpoint/2010/main" val="57147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828675" y="76200"/>
            <a:ext cx="7485512" cy="1096962"/>
          </a:xfrm>
        </p:spPr>
        <p:txBody>
          <a:bodyPr/>
          <a:lstStyle/>
          <a:p>
            <a:r>
              <a:rPr lang="en-US" altLang="zh-CN" dirty="0"/>
              <a:t>Regular expression               NFA</a:t>
            </a:r>
            <a:endParaRPr lang="zh-CN" altLang="en-US" dirty="0"/>
          </a:p>
        </p:txBody>
      </p:sp>
      <p:sp>
        <p:nvSpPr>
          <p:cNvPr id="3" name="内容占位符 2"/>
          <p:cNvSpPr>
            <a:spLocks noGrp="1"/>
          </p:cNvSpPr>
          <p:nvPr>
            <p:ph idx="1"/>
          </p:nvPr>
        </p:nvSpPr>
        <p:spPr>
          <a:xfrm>
            <a:off x="834429" y="3674354"/>
            <a:ext cx="1018902" cy="457205"/>
          </a:xfrm>
        </p:spPr>
        <p:txBody>
          <a:bodyPr>
            <a:normAutofit/>
          </a:bodyPr>
          <a:lstStyle/>
          <a:p>
            <a:r>
              <a:rPr lang="en-US" altLang="zh-CN" dirty="0"/>
              <a:t>Union</a:t>
            </a:r>
            <a:endParaRPr lang="zh-CN" altLang="en-US" dirty="0"/>
          </a:p>
        </p:txBody>
      </p:sp>
      <p:sp>
        <p:nvSpPr>
          <p:cNvPr id="6" name="右箭头 5"/>
          <p:cNvSpPr/>
          <p:nvPr/>
        </p:nvSpPr>
        <p:spPr>
          <a:xfrm>
            <a:off x="4346440" y="683767"/>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12" name="内容占位符 2"/>
          <p:cNvSpPr txBox="1">
            <a:spLocks/>
          </p:cNvSpPr>
          <p:nvPr/>
        </p:nvSpPr>
        <p:spPr>
          <a:xfrm>
            <a:off x="901340" y="1363173"/>
            <a:ext cx="7486650" cy="191886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zh-CN" dirty="0">
                <a:solidFill>
                  <a:srgbClr val="514843"/>
                </a:solidFill>
              </a:rPr>
              <a:t>Three basic conversions </a:t>
            </a:r>
          </a:p>
          <a:p>
            <a:pPr marL="0" indent="0">
              <a:buFont typeface="Wingdings" panose="05000000000000000000" pitchFamily="2" charset="2"/>
              <a:buNone/>
            </a:pPr>
            <a:r>
              <a:rPr lang="en-US" altLang="zh-CN" dirty="0">
                <a:solidFill>
                  <a:srgbClr val="514843"/>
                </a:solidFill>
              </a:rPr>
              <a:t>     r=</a:t>
            </a:r>
            <a:r>
              <a:rPr lang="el-GR" altLang="zh-CN" dirty="0">
                <a:solidFill>
                  <a:srgbClr val="514843"/>
                </a:solidFill>
                <a:latin typeface="Cambria Math"/>
                <a:ea typeface="Cambria Math"/>
              </a:rPr>
              <a:t> ε</a:t>
            </a:r>
            <a:r>
              <a:rPr lang="en-US" altLang="zh-CN" dirty="0">
                <a:solidFill>
                  <a:srgbClr val="514843"/>
                </a:solidFill>
                <a:latin typeface="Cambria Math"/>
                <a:ea typeface="Cambria Math"/>
              </a:rPr>
              <a:t>                                    r=</a:t>
            </a:r>
            <a:r>
              <a:rPr lang="el-GR" altLang="zh-CN" dirty="0">
                <a:solidFill>
                  <a:srgbClr val="514843"/>
                </a:solidFill>
                <a:latin typeface="Cambria Math"/>
                <a:ea typeface="Cambria Math"/>
              </a:rPr>
              <a:t>ϕ</a:t>
            </a:r>
            <a:r>
              <a:rPr lang="en-US" altLang="zh-CN" dirty="0">
                <a:solidFill>
                  <a:srgbClr val="514843"/>
                </a:solidFill>
                <a:latin typeface="Cambria Math"/>
                <a:ea typeface="Cambria Math"/>
              </a:rPr>
              <a:t>                                  r=a      </a:t>
            </a:r>
            <a:r>
              <a:rPr lang="en-US" altLang="zh-CN" dirty="0" err="1">
                <a:solidFill>
                  <a:srgbClr val="514843"/>
                </a:solidFill>
                <a:latin typeface="Cambria Math"/>
                <a:ea typeface="Cambria Math"/>
              </a:rPr>
              <a:t>a</a:t>
            </a:r>
            <a:r>
              <a:rPr lang="en-US" altLang="zh-CN" dirty="0">
                <a:solidFill>
                  <a:srgbClr val="514843"/>
                </a:solidFill>
                <a:latin typeface="Cambria Math"/>
                <a:ea typeface="Cambria Math"/>
              </a:rPr>
              <a:t>∊</a:t>
            </a:r>
            <a:r>
              <a:rPr altLang="en-US" dirty="0">
                <a:solidFill>
                  <a:srgbClr val="514843"/>
                </a:solidFill>
                <a:latin typeface="Cambria Math"/>
              </a:rPr>
              <a:t> ∑</a:t>
            </a:r>
            <a:endParaRPr lang="en-US" altLang="zh-CN" dirty="0">
              <a:solidFill>
                <a:srgbClr val="514843"/>
              </a:solidFill>
            </a:endParaRPr>
          </a:p>
          <a:p>
            <a:endParaRPr lang="en-US" altLang="zh-CN" dirty="0">
              <a:solidFill>
                <a:srgbClr val="514843"/>
              </a:solidFill>
            </a:endParaRPr>
          </a:p>
          <a:p>
            <a:r>
              <a:rPr lang="en-US" altLang="en-US" dirty="0">
                <a:solidFill>
                  <a:srgbClr val="514843"/>
                </a:solidFill>
              </a:rPr>
              <a:t>For r  , we repeatedly use  the following three rules:</a:t>
            </a:r>
            <a:endParaRPr altLang="en-US" dirty="0">
              <a:solidFill>
                <a:srgbClr val="514843"/>
              </a:solidFill>
            </a:endParaRPr>
          </a:p>
        </p:txBody>
      </p:sp>
      <p:sp>
        <p:nvSpPr>
          <p:cNvPr id="13" name="椭圆 12"/>
          <p:cNvSpPr/>
          <p:nvPr/>
        </p:nvSpPr>
        <p:spPr>
          <a:xfrm>
            <a:off x="3231651" y="2220162"/>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sp>
        <p:nvSpPr>
          <p:cNvPr id="16" name="同心圆 15"/>
          <p:cNvSpPr/>
          <p:nvPr/>
        </p:nvSpPr>
        <p:spPr>
          <a:xfrm>
            <a:off x="1027102" y="2228586"/>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q</a:t>
            </a:r>
            <a:r>
              <a:rPr lang="en-US" altLang="zh-CN" baseline="-25000" dirty="0">
                <a:solidFill>
                  <a:srgbClr val="514843"/>
                </a:solidFill>
              </a:rPr>
              <a:t>0</a:t>
            </a:r>
            <a:endParaRPr lang="zh-CN" altLang="en-US" dirty="0">
              <a:solidFill>
                <a:srgbClr val="514843"/>
              </a:solidFill>
            </a:endParaRPr>
          </a:p>
        </p:txBody>
      </p:sp>
      <p:sp>
        <p:nvSpPr>
          <p:cNvPr id="17" name="同心圆 16"/>
          <p:cNvSpPr/>
          <p:nvPr/>
        </p:nvSpPr>
        <p:spPr>
          <a:xfrm>
            <a:off x="4096845" y="2220161"/>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514843"/>
                </a:solidFill>
              </a:rPr>
              <a:t>q</a:t>
            </a:r>
            <a:r>
              <a:rPr lang="en-US" altLang="zh-CN" baseline="-25000" dirty="0" err="1">
                <a:solidFill>
                  <a:srgbClr val="514843"/>
                </a:solidFill>
              </a:rPr>
              <a:t>f</a:t>
            </a:r>
            <a:endParaRPr lang="zh-CN" altLang="en-US" dirty="0">
              <a:solidFill>
                <a:srgbClr val="514843"/>
              </a:solidFill>
            </a:endParaRPr>
          </a:p>
        </p:txBody>
      </p:sp>
      <p:sp>
        <p:nvSpPr>
          <p:cNvPr id="18" name="椭圆 17"/>
          <p:cNvSpPr/>
          <p:nvPr/>
        </p:nvSpPr>
        <p:spPr>
          <a:xfrm>
            <a:off x="5786491" y="222858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sp>
        <p:nvSpPr>
          <p:cNvPr id="19" name="同心圆 18"/>
          <p:cNvSpPr/>
          <p:nvPr/>
        </p:nvSpPr>
        <p:spPr>
          <a:xfrm>
            <a:off x="6961927" y="2228586"/>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514843"/>
                </a:solidFill>
              </a:rPr>
              <a:t>q</a:t>
            </a:r>
            <a:r>
              <a:rPr lang="en-US" altLang="zh-CN" baseline="-25000" dirty="0" err="1">
                <a:solidFill>
                  <a:srgbClr val="514843"/>
                </a:solidFill>
              </a:rPr>
              <a:t>f</a:t>
            </a:r>
            <a:endParaRPr lang="zh-CN" altLang="en-US" dirty="0">
              <a:solidFill>
                <a:srgbClr val="514843"/>
              </a:solidFill>
            </a:endParaRPr>
          </a:p>
        </p:txBody>
      </p:sp>
      <p:cxnSp>
        <p:nvCxnSpPr>
          <p:cNvPr id="20" name="直接箭头连接符 19"/>
          <p:cNvCxnSpPr/>
          <p:nvPr/>
        </p:nvCxnSpPr>
        <p:spPr>
          <a:xfrm flipV="1">
            <a:off x="6424710" y="2594930"/>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49553" y="2219828"/>
            <a:ext cx="29687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grpSp>
        <p:nvGrpSpPr>
          <p:cNvPr id="28" name="组合 27"/>
          <p:cNvGrpSpPr/>
          <p:nvPr/>
        </p:nvGrpSpPr>
        <p:grpSpPr>
          <a:xfrm>
            <a:off x="3492915" y="3282038"/>
            <a:ext cx="2320063" cy="578871"/>
            <a:chOff x="3231651" y="3282038"/>
            <a:chExt cx="2320063" cy="578871"/>
          </a:xfrm>
        </p:grpSpPr>
        <p:sp>
          <p:nvSpPr>
            <p:cNvPr id="26" name="圆角矩形 25"/>
            <p:cNvSpPr/>
            <p:nvPr/>
          </p:nvSpPr>
          <p:spPr>
            <a:xfrm>
              <a:off x="3231651" y="3282038"/>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1</a:t>
              </a:r>
              <a:endParaRPr lang="zh-CN" altLang="en-US" dirty="0">
                <a:solidFill>
                  <a:srgbClr val="FFFFFF"/>
                </a:solidFill>
              </a:endParaRPr>
            </a:p>
          </p:txBody>
        </p:sp>
        <p:sp>
          <p:nvSpPr>
            <p:cNvPr id="22" name="椭圆 21"/>
            <p:cNvSpPr/>
            <p:nvPr/>
          </p:nvSpPr>
          <p:spPr>
            <a:xfrm>
              <a:off x="3458625" y="330573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1</a:t>
              </a:r>
              <a:endParaRPr lang="zh-CN" altLang="en-US" dirty="0">
                <a:solidFill>
                  <a:srgbClr val="FFFFFF"/>
                </a:solidFill>
              </a:endParaRPr>
            </a:p>
          </p:txBody>
        </p:sp>
        <p:sp>
          <p:nvSpPr>
            <p:cNvPr id="23" name="椭圆 22"/>
            <p:cNvSpPr/>
            <p:nvPr/>
          </p:nvSpPr>
          <p:spPr>
            <a:xfrm>
              <a:off x="4644665" y="3305738"/>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1</a:t>
              </a:r>
              <a:endParaRPr lang="zh-CN" altLang="en-US" dirty="0">
                <a:solidFill>
                  <a:srgbClr val="FFFFFF"/>
                </a:solidFill>
              </a:endParaRPr>
            </a:p>
          </p:txBody>
        </p:sp>
      </p:grpSp>
      <p:grpSp>
        <p:nvGrpSpPr>
          <p:cNvPr id="34" name="组合 33"/>
          <p:cNvGrpSpPr/>
          <p:nvPr/>
        </p:nvGrpSpPr>
        <p:grpSpPr>
          <a:xfrm>
            <a:off x="3508319" y="4152894"/>
            <a:ext cx="2320063" cy="578872"/>
            <a:chOff x="3247055" y="4152894"/>
            <a:chExt cx="2320063" cy="578872"/>
          </a:xfrm>
        </p:grpSpPr>
        <p:sp>
          <p:nvSpPr>
            <p:cNvPr id="27" name="圆角矩形 26"/>
            <p:cNvSpPr/>
            <p:nvPr/>
          </p:nvSpPr>
          <p:spPr>
            <a:xfrm>
              <a:off x="3247055" y="4152894"/>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2</a:t>
              </a:r>
              <a:endParaRPr lang="zh-CN" altLang="en-US" dirty="0">
                <a:solidFill>
                  <a:srgbClr val="FFFFFF"/>
                </a:solidFill>
              </a:endParaRPr>
            </a:p>
          </p:txBody>
        </p:sp>
        <p:sp>
          <p:nvSpPr>
            <p:cNvPr id="24" name="椭圆 23"/>
            <p:cNvSpPr/>
            <p:nvPr/>
          </p:nvSpPr>
          <p:spPr>
            <a:xfrm>
              <a:off x="3458626" y="4176594"/>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2</a:t>
              </a:r>
              <a:endParaRPr lang="zh-CN" altLang="en-US" dirty="0">
                <a:solidFill>
                  <a:srgbClr val="FFFFFF"/>
                </a:solidFill>
              </a:endParaRPr>
            </a:p>
          </p:txBody>
        </p:sp>
        <p:sp>
          <p:nvSpPr>
            <p:cNvPr id="25" name="椭圆 24"/>
            <p:cNvSpPr/>
            <p:nvPr/>
          </p:nvSpPr>
          <p:spPr>
            <a:xfrm>
              <a:off x="4644666" y="4176595"/>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2</a:t>
              </a:r>
              <a:endParaRPr lang="zh-CN" altLang="en-US" dirty="0">
                <a:solidFill>
                  <a:srgbClr val="FFFFFF"/>
                </a:solidFill>
              </a:endParaRPr>
            </a:p>
          </p:txBody>
        </p:sp>
      </p:grpSp>
      <p:grpSp>
        <p:nvGrpSpPr>
          <p:cNvPr id="29" name="组合 28"/>
          <p:cNvGrpSpPr/>
          <p:nvPr/>
        </p:nvGrpSpPr>
        <p:grpSpPr>
          <a:xfrm>
            <a:off x="2298593" y="5034638"/>
            <a:ext cx="2320063" cy="578871"/>
            <a:chOff x="3231651" y="3282038"/>
            <a:chExt cx="2320063" cy="578871"/>
          </a:xfrm>
        </p:grpSpPr>
        <p:sp>
          <p:nvSpPr>
            <p:cNvPr id="30" name="圆角矩形 29"/>
            <p:cNvSpPr/>
            <p:nvPr/>
          </p:nvSpPr>
          <p:spPr>
            <a:xfrm>
              <a:off x="3231651" y="3282038"/>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1</a:t>
              </a:r>
              <a:endParaRPr lang="zh-CN" altLang="en-US" dirty="0">
                <a:solidFill>
                  <a:srgbClr val="FFFFFF"/>
                </a:solidFill>
              </a:endParaRPr>
            </a:p>
          </p:txBody>
        </p:sp>
        <p:sp>
          <p:nvSpPr>
            <p:cNvPr id="31" name="椭圆 30"/>
            <p:cNvSpPr/>
            <p:nvPr/>
          </p:nvSpPr>
          <p:spPr>
            <a:xfrm>
              <a:off x="3458625" y="330573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1</a:t>
              </a:r>
              <a:endParaRPr lang="zh-CN" altLang="en-US" dirty="0">
                <a:solidFill>
                  <a:srgbClr val="FFFFFF"/>
                </a:solidFill>
              </a:endParaRPr>
            </a:p>
          </p:txBody>
        </p:sp>
        <p:sp>
          <p:nvSpPr>
            <p:cNvPr id="32" name="椭圆 31"/>
            <p:cNvSpPr/>
            <p:nvPr/>
          </p:nvSpPr>
          <p:spPr>
            <a:xfrm>
              <a:off x="4644665" y="3305738"/>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1</a:t>
              </a:r>
              <a:endParaRPr lang="zh-CN" altLang="en-US" dirty="0">
                <a:solidFill>
                  <a:srgbClr val="FFFFFF"/>
                </a:solidFill>
              </a:endParaRPr>
            </a:p>
          </p:txBody>
        </p:sp>
      </p:grpSp>
      <p:grpSp>
        <p:nvGrpSpPr>
          <p:cNvPr id="35" name="组合 34"/>
          <p:cNvGrpSpPr/>
          <p:nvPr/>
        </p:nvGrpSpPr>
        <p:grpSpPr>
          <a:xfrm>
            <a:off x="5165162" y="5031117"/>
            <a:ext cx="2320063" cy="578871"/>
            <a:chOff x="3247055" y="4152894"/>
            <a:chExt cx="2320063" cy="578871"/>
          </a:xfrm>
        </p:grpSpPr>
        <p:sp>
          <p:nvSpPr>
            <p:cNvPr id="36" name="圆角矩形 35"/>
            <p:cNvSpPr/>
            <p:nvPr/>
          </p:nvSpPr>
          <p:spPr>
            <a:xfrm>
              <a:off x="3247055" y="4152894"/>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2</a:t>
              </a:r>
              <a:endParaRPr lang="zh-CN" altLang="en-US" dirty="0">
                <a:solidFill>
                  <a:srgbClr val="FFFFFF"/>
                </a:solidFill>
              </a:endParaRPr>
            </a:p>
          </p:txBody>
        </p:sp>
        <p:sp>
          <p:nvSpPr>
            <p:cNvPr id="37" name="椭圆 36"/>
            <p:cNvSpPr/>
            <p:nvPr/>
          </p:nvSpPr>
          <p:spPr>
            <a:xfrm>
              <a:off x="3458626" y="4176594"/>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2</a:t>
              </a:r>
              <a:endParaRPr lang="zh-CN" altLang="en-US" dirty="0">
                <a:solidFill>
                  <a:srgbClr val="FFFFFF"/>
                </a:solidFill>
              </a:endParaRPr>
            </a:p>
          </p:txBody>
        </p:sp>
      </p:grpSp>
      <p:grpSp>
        <p:nvGrpSpPr>
          <p:cNvPr id="39" name="组合 38"/>
          <p:cNvGrpSpPr/>
          <p:nvPr/>
        </p:nvGrpSpPr>
        <p:grpSpPr>
          <a:xfrm>
            <a:off x="3522740" y="5954481"/>
            <a:ext cx="2320063" cy="578871"/>
            <a:chOff x="3231651" y="3282038"/>
            <a:chExt cx="2320063" cy="578871"/>
          </a:xfrm>
        </p:grpSpPr>
        <p:sp>
          <p:nvSpPr>
            <p:cNvPr id="40" name="圆角矩形 39"/>
            <p:cNvSpPr/>
            <p:nvPr/>
          </p:nvSpPr>
          <p:spPr>
            <a:xfrm>
              <a:off x="3231651" y="3282038"/>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1</a:t>
              </a:r>
              <a:endParaRPr lang="zh-CN" altLang="en-US" dirty="0">
                <a:solidFill>
                  <a:srgbClr val="FFFFFF"/>
                </a:solidFill>
              </a:endParaRPr>
            </a:p>
          </p:txBody>
        </p:sp>
        <p:sp>
          <p:nvSpPr>
            <p:cNvPr id="41" name="椭圆 40"/>
            <p:cNvSpPr/>
            <p:nvPr/>
          </p:nvSpPr>
          <p:spPr>
            <a:xfrm>
              <a:off x="3458625" y="330573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1</a:t>
              </a:r>
              <a:endParaRPr lang="zh-CN" altLang="en-US" dirty="0">
                <a:solidFill>
                  <a:srgbClr val="FFFFFF"/>
                </a:solidFill>
              </a:endParaRPr>
            </a:p>
          </p:txBody>
        </p:sp>
        <p:sp>
          <p:nvSpPr>
            <p:cNvPr id="42" name="椭圆 41"/>
            <p:cNvSpPr/>
            <p:nvPr/>
          </p:nvSpPr>
          <p:spPr>
            <a:xfrm>
              <a:off x="4644665" y="3305738"/>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1</a:t>
              </a:r>
              <a:endParaRPr lang="zh-CN" altLang="en-US" dirty="0">
                <a:solidFill>
                  <a:srgbClr val="FFFFFF"/>
                </a:solidFill>
              </a:endParaRPr>
            </a:p>
          </p:txBody>
        </p:sp>
      </p:grpSp>
      <p:sp>
        <p:nvSpPr>
          <p:cNvPr id="43" name="椭圆 42"/>
          <p:cNvSpPr/>
          <p:nvPr/>
        </p:nvSpPr>
        <p:spPr>
          <a:xfrm>
            <a:off x="2240747" y="3621424"/>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sp>
        <p:nvSpPr>
          <p:cNvPr id="44" name="同心圆 43"/>
          <p:cNvSpPr/>
          <p:nvPr/>
        </p:nvSpPr>
        <p:spPr>
          <a:xfrm>
            <a:off x="6537470" y="3625372"/>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f</a:t>
            </a:r>
            <a:r>
              <a:rPr lang="en-US" altLang="zh-CN" baseline="-25000" dirty="0">
                <a:solidFill>
                  <a:srgbClr val="514843"/>
                </a:solidFill>
              </a:rPr>
              <a:t>0</a:t>
            </a:r>
            <a:endParaRPr lang="zh-CN" altLang="en-US" dirty="0">
              <a:solidFill>
                <a:srgbClr val="514843"/>
              </a:solidFill>
            </a:endParaRPr>
          </a:p>
        </p:txBody>
      </p:sp>
      <p:sp>
        <p:nvSpPr>
          <p:cNvPr id="45" name="同心圆 44"/>
          <p:cNvSpPr/>
          <p:nvPr/>
        </p:nvSpPr>
        <p:spPr>
          <a:xfrm>
            <a:off x="6577739" y="5058338"/>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f</a:t>
            </a:r>
            <a:r>
              <a:rPr lang="en-US" altLang="zh-CN" baseline="-25000" dirty="0">
                <a:solidFill>
                  <a:srgbClr val="514843"/>
                </a:solidFill>
              </a:rPr>
              <a:t>2</a:t>
            </a:r>
            <a:endParaRPr lang="zh-CN" altLang="en-US" dirty="0">
              <a:solidFill>
                <a:srgbClr val="514843"/>
              </a:solidFill>
            </a:endParaRPr>
          </a:p>
        </p:txBody>
      </p:sp>
      <p:sp>
        <p:nvSpPr>
          <p:cNvPr id="46" name="同心圆 45"/>
          <p:cNvSpPr/>
          <p:nvPr/>
        </p:nvSpPr>
        <p:spPr>
          <a:xfrm>
            <a:off x="6463444" y="5966330"/>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f</a:t>
            </a:r>
            <a:r>
              <a:rPr lang="en-US" altLang="zh-CN" baseline="-25000" dirty="0">
                <a:solidFill>
                  <a:srgbClr val="514843"/>
                </a:solidFill>
              </a:rPr>
              <a:t>0</a:t>
            </a:r>
            <a:endParaRPr lang="zh-CN" altLang="en-US" dirty="0">
              <a:solidFill>
                <a:srgbClr val="514843"/>
              </a:solidFill>
            </a:endParaRPr>
          </a:p>
        </p:txBody>
      </p:sp>
      <p:sp>
        <p:nvSpPr>
          <p:cNvPr id="47" name="椭圆 46"/>
          <p:cNvSpPr/>
          <p:nvPr/>
        </p:nvSpPr>
        <p:spPr>
          <a:xfrm>
            <a:off x="2275110" y="5940076"/>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cxnSp>
        <p:nvCxnSpPr>
          <p:cNvPr id="48" name="直接箭头连接符 47"/>
          <p:cNvCxnSpPr/>
          <p:nvPr/>
        </p:nvCxnSpPr>
        <p:spPr>
          <a:xfrm flipV="1">
            <a:off x="4637196" y="5404578"/>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762039" y="5029476"/>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cxnSp>
        <p:nvCxnSpPr>
          <p:cNvPr id="50" name="直接箭头连接符 49"/>
          <p:cNvCxnSpPr/>
          <p:nvPr/>
        </p:nvCxnSpPr>
        <p:spPr>
          <a:xfrm flipV="1">
            <a:off x="2938015" y="6223431"/>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062858" y="5848329"/>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cxnSp>
        <p:nvCxnSpPr>
          <p:cNvPr id="52" name="直接箭头连接符 51"/>
          <p:cNvCxnSpPr/>
          <p:nvPr/>
        </p:nvCxnSpPr>
        <p:spPr>
          <a:xfrm flipV="1">
            <a:off x="5872518" y="6239759"/>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997361" y="5864657"/>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54" name="弧形 53"/>
          <p:cNvSpPr/>
          <p:nvPr/>
        </p:nvSpPr>
        <p:spPr>
          <a:xfrm rot="20959810">
            <a:off x="2597826" y="3203354"/>
            <a:ext cx="1145722" cy="879152"/>
          </a:xfrm>
          <a:prstGeom prst="arc">
            <a:avLst>
              <a:gd name="adj1" fmla="val 10549658"/>
              <a:gd name="adj2" fmla="val 1957361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5" name="弧形 54"/>
          <p:cNvSpPr/>
          <p:nvPr/>
        </p:nvSpPr>
        <p:spPr>
          <a:xfrm rot="13449588">
            <a:off x="2550029" y="3583053"/>
            <a:ext cx="1279071" cy="969870"/>
          </a:xfrm>
          <a:prstGeom prst="arc">
            <a:avLst>
              <a:gd name="adj1" fmla="val 11972664"/>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6" name="弧形 55"/>
          <p:cNvSpPr/>
          <p:nvPr/>
        </p:nvSpPr>
        <p:spPr>
          <a:xfrm rot="2355129">
            <a:off x="5752332" y="3330411"/>
            <a:ext cx="1145722" cy="758306"/>
          </a:xfrm>
          <a:prstGeom prst="arc">
            <a:avLst>
              <a:gd name="adj1" fmla="val 10549658"/>
              <a:gd name="adj2" fmla="val 1901654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7" name="弧形 56"/>
          <p:cNvSpPr/>
          <p:nvPr/>
        </p:nvSpPr>
        <p:spPr>
          <a:xfrm rot="9770064">
            <a:off x="5554823" y="3667959"/>
            <a:ext cx="1279071" cy="969870"/>
          </a:xfrm>
          <a:prstGeom prst="arc">
            <a:avLst>
              <a:gd name="adj1" fmla="val 11972664"/>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8" name="TextBox 57"/>
          <p:cNvSpPr txBox="1"/>
          <p:nvPr/>
        </p:nvSpPr>
        <p:spPr>
          <a:xfrm>
            <a:off x="6212835" y="3187863"/>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59" name="TextBox 58"/>
          <p:cNvSpPr txBox="1"/>
          <p:nvPr/>
        </p:nvSpPr>
        <p:spPr>
          <a:xfrm>
            <a:off x="6127778" y="4269514"/>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0" name="TextBox 59"/>
          <p:cNvSpPr txBox="1"/>
          <p:nvPr/>
        </p:nvSpPr>
        <p:spPr>
          <a:xfrm>
            <a:off x="2957502" y="3189786"/>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1" name="TextBox 60"/>
          <p:cNvSpPr txBox="1"/>
          <p:nvPr/>
        </p:nvSpPr>
        <p:spPr>
          <a:xfrm>
            <a:off x="2994486" y="4180971"/>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2" name="弧形 61"/>
          <p:cNvSpPr/>
          <p:nvPr/>
        </p:nvSpPr>
        <p:spPr>
          <a:xfrm>
            <a:off x="3951607" y="5796920"/>
            <a:ext cx="1409503" cy="420741"/>
          </a:xfrm>
          <a:prstGeom prst="arc">
            <a:avLst>
              <a:gd name="adj1" fmla="val 11115751"/>
              <a:gd name="adj2" fmla="val 0"/>
            </a:avLst>
          </a:prstGeom>
          <a:ln>
            <a:solidFill>
              <a:schemeClr val="accent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3" name="TextBox 62"/>
          <p:cNvSpPr txBox="1"/>
          <p:nvPr/>
        </p:nvSpPr>
        <p:spPr>
          <a:xfrm>
            <a:off x="4506454" y="5674436"/>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4" name="弧形 63"/>
          <p:cNvSpPr/>
          <p:nvPr/>
        </p:nvSpPr>
        <p:spPr>
          <a:xfrm rot="10800000">
            <a:off x="2687695" y="6182638"/>
            <a:ext cx="4057806" cy="495748"/>
          </a:xfrm>
          <a:prstGeom prst="arc">
            <a:avLst>
              <a:gd name="adj1" fmla="val 10923026"/>
              <a:gd name="adj2" fmla="val 21515533"/>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5" name="TextBox 64"/>
          <p:cNvSpPr txBox="1"/>
          <p:nvPr/>
        </p:nvSpPr>
        <p:spPr>
          <a:xfrm>
            <a:off x="4420336" y="6528762"/>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6" name="内容占位符 2"/>
          <p:cNvSpPr txBox="1">
            <a:spLocks/>
          </p:cNvSpPr>
          <p:nvPr/>
        </p:nvSpPr>
        <p:spPr>
          <a:xfrm>
            <a:off x="95534" y="5060307"/>
            <a:ext cx="2099513" cy="457205"/>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pPr>
              <a:lnSpc>
                <a:spcPct val="100000"/>
              </a:lnSpc>
            </a:pPr>
            <a:r>
              <a:rPr lang="en-US" altLang="en-US" dirty="0"/>
              <a:t>Concatenation</a:t>
            </a:r>
            <a:endParaRPr lang="zh-CN" altLang="en-US" dirty="0"/>
          </a:p>
        </p:txBody>
      </p:sp>
      <p:sp>
        <p:nvSpPr>
          <p:cNvPr id="67" name="内容占位符 2"/>
          <p:cNvSpPr txBox="1">
            <a:spLocks/>
          </p:cNvSpPr>
          <p:nvPr/>
        </p:nvSpPr>
        <p:spPr>
          <a:xfrm>
            <a:off x="339510" y="6005387"/>
            <a:ext cx="1815901" cy="45720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en-US" dirty="0">
                <a:solidFill>
                  <a:srgbClr val="514843"/>
                </a:solidFill>
              </a:rPr>
              <a:t>closure</a:t>
            </a:r>
            <a:endParaRPr altLang="en-US" dirty="0">
              <a:solidFill>
                <a:srgbClr val="514843"/>
              </a:solidFill>
            </a:endParaRPr>
          </a:p>
        </p:txBody>
      </p:sp>
    </p:spTree>
    <p:extLst>
      <p:ext uri="{BB962C8B-B14F-4D97-AF65-F5344CB8AC3E}">
        <p14:creationId xmlns:p14="http://schemas.microsoft.com/office/powerpoint/2010/main" val="244786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Grammar </a:t>
            </a:r>
            <a:r>
              <a:rPr lang="en-US" altLang="zh-CN" dirty="0">
                <a:latin typeface="Times New Roman" panose="02020603050405020304" pitchFamily="18" charset="0"/>
                <a:cs typeface="Times New Roman" panose="02020603050405020304" pitchFamily="18" charset="0"/>
              </a:rPr>
              <a:t>G=(V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S, </a:t>
            </a:r>
            <a:r>
              <a:rPr lang="zh-CN" altLang="en-US" dirty="0">
                <a:latin typeface="Times New Roman" panose="02020603050405020304" pitchFamily="18" charset="0"/>
                <a:cs typeface="Times New Roman" panose="02020603050405020304" pitchFamily="18" charset="0"/>
              </a:rPr>
              <a:t>𝓟</a:t>
            </a:r>
            <a:r>
              <a:rPr lang="en-US" altLang="zh-CN" dirty="0">
                <a:latin typeface="Times New Roman" panose="02020603050405020304" pitchFamily="18" charset="0"/>
                <a:cs typeface="Times New Roman" panose="02020603050405020304" pitchFamily="18" charset="0"/>
              </a:rPr>
              <a:t>), where each production has the form </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l-GR" altLang="zh-CN" dirty="0">
                <a:latin typeface="Times New Roman" panose="02020603050405020304" pitchFamily="18" charset="0"/>
                <a:ea typeface="宋体"/>
                <a:cs typeface="Times New Roman" panose="02020603050405020304" pitchFamily="18" charset="0"/>
              </a:rPr>
              <a:t>α</a:t>
            </a:r>
            <a:r>
              <a:rPr lang="en-US" altLang="zh-CN" dirty="0">
                <a:latin typeface="Times New Roman" panose="02020603050405020304" pitchFamily="18" charset="0"/>
                <a:ea typeface="宋体"/>
                <a:cs typeface="Times New Roman" panose="02020603050405020304" pitchFamily="18" charset="0"/>
              </a:rPr>
              <a:t>B|</a:t>
            </a:r>
            <a:r>
              <a:rPr lang="el-GR" altLang="zh-CN" dirty="0">
                <a:latin typeface="Times New Roman" panose="02020603050405020304" pitchFamily="18" charset="0"/>
                <a:ea typeface="宋体"/>
                <a:cs typeface="Times New Roman" panose="02020603050405020304" pitchFamily="18" charset="0"/>
              </a:rPr>
              <a:t> α</a:t>
            </a:r>
            <a:r>
              <a:rPr lang="zh-CN" altLang="en-US" dirty="0">
                <a:latin typeface="Times New Roman" panose="02020603050405020304" pitchFamily="18" charset="0"/>
                <a:ea typeface="宋体"/>
                <a:cs typeface="Times New Roman" panose="02020603050405020304" pitchFamily="18" charset="0"/>
              </a:rPr>
              <a:t>，</a:t>
            </a:r>
            <a:r>
              <a:rPr lang="en-US" altLang="zh-CN" dirty="0">
                <a:latin typeface="Times New Roman" panose="02020603050405020304" pitchFamily="18" charset="0"/>
                <a:ea typeface="宋体"/>
                <a:cs typeface="Times New Roman" panose="02020603050405020304" pitchFamily="18" charset="0"/>
              </a:rPr>
              <a:t>where </a:t>
            </a:r>
            <a:r>
              <a:rPr lang="el-GR" altLang="zh-CN" dirty="0">
                <a:latin typeface="Times New Roman" panose="02020603050405020304" pitchFamily="18" charset="0"/>
                <a:ea typeface="宋体"/>
                <a:cs typeface="Times New Roman" panose="02020603050405020304" pitchFamily="18" charset="0"/>
              </a:rPr>
              <a:t>α</a:t>
            </a:r>
            <a:r>
              <a:rPr lang="el-GR" altLang="zh-CN" dirty="0">
                <a:latin typeface="Cambria Math"/>
                <a:ea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ea typeface="宋体"/>
                <a:cs typeface="Times New Roman" panose="02020603050405020304" pitchFamily="18" charset="0"/>
              </a:rPr>
              <a:t> B</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a:t>
            </a:r>
          </a:p>
          <a:p>
            <a:r>
              <a:rPr lang="en-US" altLang="zh-CN" dirty="0">
                <a:latin typeface="Times New Roman" panose="02020603050405020304" pitchFamily="18" charset="0"/>
                <a:cs typeface="Times New Roman" panose="02020603050405020304" pitchFamily="18" charset="0"/>
              </a:rPr>
              <a:t>Each nonterminal in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 be a state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and add a new final state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Construct FA M = (V</a:t>
            </a:r>
            <a:r>
              <a:rPr lang="en-US" altLang="zh-CN" baseline="-25000" dirty="0">
                <a:latin typeface="Times New Roman" panose="02020603050405020304" pitchFamily="18" charset="0"/>
                <a:cs typeface="Times New Roman" panose="02020603050405020304" pitchFamily="18" charset="0"/>
              </a:rPr>
              <a:t>N</a:t>
            </a:r>
            <a:r>
              <a:rPr lang="en-US" altLang="zh-CN" dirty="0">
                <a:latin typeface="Cambria Math"/>
                <a:ea typeface="Cambria Math"/>
                <a:cs typeface="Times New Roman" panose="02020603050405020304" pitchFamily="18" charset="0"/>
              </a:rPr>
              <a:t>⋃{f}, </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a:t>
            </a:r>
            <a:r>
              <a:rPr lang="el-GR" altLang="zh-CN" dirty="0">
                <a:latin typeface="Cambria Math"/>
                <a:ea typeface="Cambria Math"/>
                <a:cs typeface="Times New Roman" panose="02020603050405020304" pitchFamily="18" charset="0"/>
              </a:rPr>
              <a:t>δ</a:t>
            </a:r>
            <a:r>
              <a:rPr lang="en-US" altLang="zh-CN" dirty="0">
                <a:latin typeface="Times New Roman" panose="02020603050405020304" pitchFamily="18" charset="0"/>
                <a:cs typeface="Times New Roman" panose="02020603050405020304" pitchFamily="18" charset="0"/>
              </a:rPr>
              <a:t>, S, </a:t>
            </a:r>
            <a:r>
              <a:rPr lang="en-US" altLang="zh-CN" dirty="0">
                <a:latin typeface="Cambria Math"/>
                <a:ea typeface="Cambria Math"/>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in which transition functions can be defined as follows. </a:t>
            </a: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Cambria Math"/>
                <a:ea typeface="Cambria Math"/>
                <a:cs typeface="Times New Roman" panose="02020603050405020304" pitchFamily="18" charset="0"/>
              </a:rPr>
              <a:t>⋃{</a:t>
            </a:r>
            <a:r>
              <a:rPr lang="el-GR" altLang="zh-CN" dirty="0">
                <a:latin typeface="Cambria Math"/>
                <a:ea typeface="Cambria Math"/>
              </a:rPr>
              <a:t>ε</a:t>
            </a:r>
            <a:r>
              <a:rPr lang="en-US" altLang="zh-CN" dirty="0">
                <a:latin typeface="Cambria Math"/>
                <a:ea typeface="Cambria Math"/>
                <a:cs typeface="Times New Roman" panose="02020603050405020304" pitchFamily="18" charset="0"/>
              </a:rPr>
              <a:t>}</a:t>
            </a:r>
            <a:r>
              <a:rPr lang="zh-CN" altLang="en-US" dirty="0">
                <a:latin typeface="Cambria Math"/>
                <a:ea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has a transition function </a:t>
            </a:r>
            <a:r>
              <a:rPr lang="el-GR" altLang="zh-CN" dirty="0">
                <a:latin typeface="Cambria Math"/>
                <a:ea typeface="Cambria Math"/>
                <a:cs typeface="Times New Roman" panose="02020603050405020304" pitchFamily="18" charset="0"/>
              </a:rPr>
              <a:t>δ</a:t>
            </a:r>
            <a:r>
              <a:rPr lang="en-US" altLang="zh-CN" dirty="0">
                <a:latin typeface="Cambria Math"/>
                <a:ea typeface="Cambria Math"/>
                <a:cs typeface="Times New Roman" panose="02020603050405020304" pitchFamily="18" charset="0"/>
              </a:rPr>
              <a:t>(A, a) = f</a:t>
            </a:r>
          </a:p>
          <a:p>
            <a:pPr marL="0" indent="0">
              <a:buNone/>
            </a:pPr>
            <a:r>
              <a:rPr lang="zh-CN" altLang="en-US" dirty="0">
                <a:latin typeface="Cambria Math"/>
                <a:cs typeface="Times New Roman" panose="02020603050405020304" pitchFamily="18" charset="0"/>
              </a:rPr>
              <a:t>（</a:t>
            </a:r>
            <a:r>
              <a:rPr lang="en-US" altLang="zh-CN" dirty="0">
                <a:latin typeface="Cambria Math"/>
                <a:cs typeface="Times New Roman" panose="02020603050405020304" pitchFamily="18" charset="0"/>
              </a:rPr>
              <a:t>2</a:t>
            </a:r>
            <a:r>
              <a:rPr lang="zh-CN" altLang="en-US" dirty="0">
                <a:latin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 </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l-GR" altLang="zh-CN" dirty="0">
                <a:latin typeface="Cambria Math"/>
                <a:ea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 ,</a:t>
            </a:r>
            <a:r>
              <a:rPr lang="en-US" altLang="zh-CN" dirty="0">
                <a:latin typeface="Times New Roman" panose="02020603050405020304" pitchFamily="18" charset="0"/>
                <a:cs typeface="Times New Roman" panose="02020603050405020304" pitchFamily="18" charset="0"/>
              </a:rPr>
              <a:t> 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Cambria Math"/>
                <a:ea typeface="Cambria Math"/>
                <a:cs typeface="Times New Roman" panose="02020603050405020304" pitchFamily="18" charset="0"/>
              </a:rPr>
              <a:t>⋃{</a:t>
            </a:r>
            <a:r>
              <a:rPr lang="el-GR" altLang="zh-CN" dirty="0">
                <a:latin typeface="Cambria Math"/>
                <a:ea typeface="Cambria Math"/>
              </a:rPr>
              <a:t>ε</a:t>
            </a:r>
            <a:r>
              <a:rPr lang="en-US" altLang="zh-CN" dirty="0">
                <a:latin typeface="Cambria Math"/>
                <a:ea typeface="Cambria Math"/>
                <a:cs typeface="Times New Roman" panose="02020603050405020304" pitchFamily="18" charset="0"/>
              </a:rPr>
              <a:t>}</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aA</a:t>
            </a:r>
            <a:r>
              <a:rPr lang="en-US" altLang="zh-CN" baseline="-25000" dirty="0">
                <a:latin typeface="Times New Roman" panose="02020603050405020304" pitchFamily="18" charset="0"/>
                <a:ea typeface="Cambria Math"/>
                <a:cs typeface="Times New Roman" panose="02020603050405020304" pitchFamily="18" charset="0"/>
              </a:rPr>
              <a:t>1</a:t>
            </a:r>
            <a:r>
              <a:rPr lang="en-US" altLang="zh-CN" dirty="0">
                <a:latin typeface="Times New Roman" panose="02020603050405020304" pitchFamily="18" charset="0"/>
                <a:ea typeface="Cambria Math"/>
                <a:cs typeface="Times New Roman" panose="02020603050405020304" pitchFamily="18" charset="0"/>
              </a:rPr>
              <a:t>|...|</a:t>
            </a:r>
            <a:r>
              <a:rPr lang="en-US" altLang="zh-CN" dirty="0" err="1">
                <a:latin typeface="Times New Roman" panose="02020603050405020304" pitchFamily="18" charset="0"/>
                <a:ea typeface="Cambria Math"/>
                <a:cs typeface="Times New Roman" panose="02020603050405020304" pitchFamily="18" charset="0"/>
              </a:rPr>
              <a:t>A</a:t>
            </a:r>
            <a:r>
              <a:rPr lang="en-US" altLang="zh-CN" baseline="-25000" dirty="0" err="1">
                <a:latin typeface="Times New Roman" panose="02020603050405020304" pitchFamily="18" charset="0"/>
                <a:ea typeface="Cambria Math"/>
                <a:cs typeface="Times New Roman" panose="02020603050405020304" pitchFamily="18" charset="0"/>
              </a:rPr>
              <a:t>k</a:t>
            </a:r>
            <a:r>
              <a:rPr lang="en-US" altLang="zh-CN" dirty="0">
                <a:latin typeface="Times New Roman" panose="02020603050405020304" pitchFamily="18" charset="0"/>
                <a:ea typeface="Cambria Math"/>
                <a:cs typeface="Times New Roman" panose="02020603050405020304" pitchFamily="18" charset="0"/>
              </a:rPr>
              <a:t> has a transition function </a:t>
            </a:r>
            <a:r>
              <a:rPr lang="el-GR" altLang="zh-CN" dirty="0">
                <a:latin typeface="Cambria Math"/>
                <a:ea typeface="Cambria Math"/>
                <a:cs typeface="Times New Roman" panose="02020603050405020304" pitchFamily="18" charset="0"/>
              </a:rPr>
              <a:t>δ</a:t>
            </a:r>
            <a:r>
              <a:rPr lang="en-US" altLang="zh-CN" dirty="0">
                <a:latin typeface="Cambria Math"/>
                <a:ea typeface="Cambria Math"/>
                <a:cs typeface="Times New Roman" panose="02020603050405020304" pitchFamily="18" charset="0"/>
              </a:rPr>
              <a:t>(A, a) = {</a:t>
            </a:r>
            <a:r>
              <a:rPr lang="en-US" altLang="zh-CN" dirty="0">
                <a:latin typeface="Times New Roman" panose="02020603050405020304" pitchFamily="18" charset="0"/>
                <a:ea typeface="Cambria Math"/>
                <a:cs typeface="Times New Roman" panose="02020603050405020304" pitchFamily="18" charset="0"/>
              </a:rPr>
              <a:t>A</a:t>
            </a:r>
            <a:r>
              <a:rPr lang="en-US" altLang="zh-CN" baseline="-25000" dirty="0">
                <a:latin typeface="Times New Roman" panose="02020603050405020304" pitchFamily="18" charset="0"/>
                <a:ea typeface="Cambria Math"/>
                <a:cs typeface="Times New Roman" panose="02020603050405020304" pitchFamily="18" charset="0"/>
              </a:rPr>
              <a:t>1</a:t>
            </a:r>
            <a:r>
              <a:rPr lang="en-US" altLang="zh-CN" dirty="0">
                <a:latin typeface="Times New Roman" panose="02020603050405020304" pitchFamily="18" charset="0"/>
                <a:ea typeface="Cambria Math"/>
                <a:cs typeface="Times New Roman" panose="02020603050405020304" pitchFamily="18" charset="0"/>
              </a:rPr>
              <a:t>, ..., </a:t>
            </a:r>
            <a:r>
              <a:rPr lang="en-US" altLang="zh-CN" dirty="0" err="1">
                <a:latin typeface="Times New Roman" panose="02020603050405020304" pitchFamily="18" charset="0"/>
                <a:ea typeface="Cambria Math"/>
                <a:cs typeface="Times New Roman" panose="02020603050405020304" pitchFamily="18" charset="0"/>
              </a:rPr>
              <a:t>A</a:t>
            </a:r>
            <a:r>
              <a:rPr lang="en-US" altLang="zh-CN" baseline="-25000" dirty="0" err="1">
                <a:latin typeface="Times New Roman" panose="02020603050405020304" pitchFamily="18" charset="0"/>
                <a:ea typeface="Cambria Math"/>
                <a:cs typeface="Times New Roman" panose="02020603050405020304" pitchFamily="18" charset="0"/>
              </a:rPr>
              <a:t>k</a:t>
            </a:r>
            <a:r>
              <a:rPr lang="en-US" altLang="zh-CN" dirty="0">
                <a:latin typeface="Cambria Math"/>
                <a:ea typeface="Cambria Math"/>
                <a:cs typeface="Times New Roman" panose="02020603050405020304" pitchFamily="18" charset="0"/>
              </a:rPr>
              <a:t>}</a:t>
            </a:r>
            <a:endParaRPr lang="zh-CN" altLang="en-US" dirty="0"/>
          </a:p>
        </p:txBody>
      </p:sp>
      <p:sp>
        <p:nvSpPr>
          <p:cNvPr id="5" name="标题 1"/>
          <p:cNvSpPr>
            <a:spLocks noGrp="1"/>
          </p:cNvSpPr>
          <p:nvPr>
            <p:ph type="title"/>
          </p:nvPr>
        </p:nvSpPr>
        <p:spPr>
          <a:xfrm>
            <a:off x="828675" y="76200"/>
            <a:ext cx="7485512" cy="1096962"/>
          </a:xfrm>
        </p:spPr>
        <p:txBody>
          <a:bodyPr/>
          <a:lstStyle/>
          <a:p>
            <a:r>
              <a:rPr lang="en-US" altLang="zh-CN" dirty="0"/>
              <a:t>Right linear Grammar             NFA</a:t>
            </a:r>
            <a:endParaRPr lang="zh-CN" altLang="en-US" dirty="0"/>
          </a:p>
        </p:txBody>
      </p:sp>
      <p:sp>
        <p:nvSpPr>
          <p:cNvPr id="6" name="右箭头 5"/>
          <p:cNvSpPr/>
          <p:nvPr/>
        </p:nvSpPr>
        <p:spPr>
          <a:xfrm>
            <a:off x="4771132" y="624681"/>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Tree>
    <p:extLst>
      <p:ext uri="{BB962C8B-B14F-4D97-AF65-F5344CB8AC3E}">
        <p14:creationId xmlns:p14="http://schemas.microsoft.com/office/powerpoint/2010/main" val="44120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a:t>
            </a:r>
            <a:endParaRPr lang="zh-CN" altLang="en-US" dirty="0"/>
          </a:p>
        </p:txBody>
      </p:sp>
      <p:sp>
        <p:nvSpPr>
          <p:cNvPr id="3" name="内容占位符 2"/>
          <p:cNvSpPr>
            <a:spLocks noGrp="1"/>
          </p:cNvSpPr>
          <p:nvPr>
            <p:ph idx="1"/>
          </p:nvPr>
        </p:nvSpPr>
        <p:spPr/>
        <p:txBody>
          <a:bodyPr>
            <a:normAutofit/>
          </a:bodyPr>
          <a:lstStyle/>
          <a:p>
            <a:r>
              <a:rPr lang="en-US" altLang="zh-CN" sz="2000" dirty="0"/>
              <a:t>Lexical Analysis Versus Parsing</a:t>
            </a:r>
          </a:p>
          <a:p>
            <a:pPr lvl="1">
              <a:lnSpc>
                <a:spcPct val="100000"/>
              </a:lnSpc>
            </a:pPr>
            <a:r>
              <a:rPr lang="en-US" altLang="zh-CN" sz="1700" u="sng" dirty="0">
                <a:solidFill>
                  <a:srgbClr val="7030A0"/>
                </a:solidFill>
              </a:rPr>
              <a:t>1 . Simplicity of design is the most important consideration. The separation of lexical and syntactic analysis often allows us to simplify at least one of these tasks. </a:t>
            </a:r>
            <a:r>
              <a:rPr lang="en-US" altLang="zh-CN" sz="1700" dirty="0"/>
              <a:t>For example, a parser that had to deal with comments and whitespace as syntactic units would be. considerably more complex than one that can assume comments and whitespace have already been removed by the lexical analyzer. If we are designing a new language, separating lexical and syntactic concerns can lead to a cleaner overall language design.</a:t>
            </a:r>
          </a:p>
          <a:p>
            <a:pPr lvl="1">
              <a:lnSpc>
                <a:spcPct val="100000"/>
              </a:lnSpc>
            </a:pPr>
            <a:r>
              <a:rPr lang="en-US" altLang="zh-CN" sz="1700" u="sng" dirty="0">
                <a:solidFill>
                  <a:srgbClr val="7030A0"/>
                </a:solidFill>
              </a:rPr>
              <a:t>2. Compiler efficiency is improved. </a:t>
            </a:r>
            <a:r>
              <a:rPr lang="en-US" altLang="zh-CN" sz="1700" dirty="0"/>
              <a:t>A separate lexical analyzer allows us to apply specialized techniques that serve only the lexical task, not the job of parsing. In addition, specialized buffering techniques for reading input characters can speed up the compiler significantly. (</a:t>
            </a:r>
            <a:r>
              <a:rPr lang="en-US" altLang="zh-CN" sz="1700" dirty="0">
                <a:solidFill>
                  <a:srgbClr val="FF0000"/>
                </a:solidFill>
              </a:rPr>
              <a:t>Parsing is more complicated and slower</a:t>
            </a:r>
            <a:r>
              <a:rPr lang="en-US" altLang="zh-CN" sz="1700" dirty="0"/>
              <a:t>)</a:t>
            </a:r>
          </a:p>
          <a:p>
            <a:pPr lvl="1">
              <a:lnSpc>
                <a:spcPct val="100000"/>
              </a:lnSpc>
            </a:pPr>
            <a:r>
              <a:rPr lang="en-US" altLang="zh-CN" sz="1700" u="sng" dirty="0">
                <a:solidFill>
                  <a:srgbClr val="7030A0"/>
                </a:solidFill>
              </a:rPr>
              <a:t>3. Compiler portability is enhanced. </a:t>
            </a:r>
            <a:r>
              <a:rPr lang="en-US" altLang="zh-CN" sz="1700" dirty="0"/>
              <a:t>Input-device-specific peculiarities can be restricted to the lexical analyzer.</a:t>
            </a:r>
            <a:endParaRPr lang="zh-CN" altLang="en-US" sz="1700" dirty="0"/>
          </a:p>
        </p:txBody>
      </p:sp>
    </p:spTree>
    <p:extLst>
      <p:ext uri="{BB962C8B-B14F-4D97-AF65-F5344CB8AC3E}">
        <p14:creationId xmlns:p14="http://schemas.microsoft.com/office/powerpoint/2010/main" val="12003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latin typeface="Times New Roman" panose="02020603050405020304" pitchFamily="18" charset="0"/>
                <a:cs typeface="Times New Roman" panose="02020603050405020304" pitchFamily="18" charset="0"/>
              </a:rPr>
              <a:t> DFA M=&lt;S,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l-GR" altLang="zh-CN" dirty="0">
                <a:latin typeface="Times New Roman" panose="02020603050405020304" pitchFamily="18" charset="0"/>
                <a:ea typeface="Cambria Math"/>
                <a:cs typeface="Times New Roman" panose="02020603050405020304" pitchFamily="18" charset="0"/>
              </a:rPr>
              <a:t>δ</a:t>
            </a:r>
            <a:r>
              <a:rPr lang="en-US" altLang="zh-CN" dirty="0">
                <a:latin typeface="Times New Roman" panose="02020603050405020304" pitchFamily="18" charset="0"/>
                <a:ea typeface="Cambria Math"/>
                <a:cs typeface="Times New Roman" panose="02020603050405020304" pitchFamily="18" charset="0"/>
              </a:rPr>
              <a:t>, 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 F</a:t>
            </a:r>
            <a:r>
              <a:rPr lang="en-US" altLang="zh-CN" dirty="0">
                <a:latin typeface="Times New Roman" panose="02020603050405020304" pitchFamily="18" charset="0"/>
                <a:cs typeface="Times New Roman" panose="02020603050405020304" pitchFamily="18" charset="0"/>
              </a:rPr>
              <a:t>&gt;</a:t>
            </a:r>
          </a:p>
          <a:p>
            <a:pPr marL="0" indent="0">
              <a:buNone/>
            </a:pPr>
            <a:r>
              <a:rPr lang="en-US" altLang="zh-CN" dirty="0"/>
              <a:t>If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Cambria Math"/>
                <a:ea typeface="Cambria Math"/>
                <a:cs typeface="Times New Roman" panose="02020603050405020304" pitchFamily="18" charset="0"/>
              </a:rPr>
              <a:t>∉F</a:t>
            </a:r>
            <a:r>
              <a:rPr lang="zh-CN" altLang="en-US" dirty="0">
                <a:latin typeface="Cambria Math"/>
                <a:ea typeface="Cambria Math"/>
                <a:cs typeface="Times New Roman" panose="02020603050405020304" pitchFamily="18" charset="0"/>
              </a:rPr>
              <a:t>，另</a:t>
            </a:r>
            <a:r>
              <a:rPr lang="en-US" altLang="zh-CN" dirty="0">
                <a:latin typeface="Cambria Math"/>
                <a:ea typeface="Cambria Math"/>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=&lt;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S,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𝓟</a:t>
            </a:r>
            <a:r>
              <a:rPr lang="en-US" altLang="zh-CN" dirty="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，𝓟 </a:t>
            </a:r>
            <a:r>
              <a:rPr lang="en-US" altLang="zh-CN" dirty="0">
                <a:latin typeface="Times New Roman" panose="02020603050405020304" pitchFamily="18" charset="0"/>
                <a:cs typeface="Times New Roman" panose="02020603050405020304" pitchFamily="18" charset="0"/>
              </a:rPr>
              <a:t>is a set of productions defined by following rules: </a:t>
            </a:r>
          </a:p>
          <a:p>
            <a:pPr marL="0" indent="0">
              <a:buNone/>
            </a:pPr>
            <a:r>
              <a:rPr lang="en-US" altLang="zh-CN" dirty="0">
                <a:latin typeface="Times New Roman" panose="02020603050405020304" pitchFamily="18" charset="0"/>
                <a:cs typeface="Times New Roman" panose="02020603050405020304" pitchFamily="18" charset="0"/>
              </a:rPr>
              <a:t>For any a</a:t>
            </a:r>
            <a:r>
              <a:rPr lang="el-GR" altLang="zh-CN" dirty="0">
                <a:latin typeface="Cambria Math"/>
                <a:ea typeface="Cambria Math"/>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if we have </a:t>
            </a:r>
            <a:r>
              <a:rPr lang="el-GR" altLang="zh-CN" dirty="0">
                <a:latin typeface="Cambria Math"/>
                <a:ea typeface="Cambria Math"/>
                <a:cs typeface="Times New Roman" panose="02020603050405020304" pitchFamily="18" charset="0"/>
              </a:rPr>
              <a:t>δ</a:t>
            </a:r>
            <a:r>
              <a:rPr lang="en-US" altLang="zh-CN" dirty="0">
                <a:latin typeface="Cambria Math"/>
                <a:ea typeface="Cambria Math"/>
                <a:cs typeface="Times New Roman" panose="02020603050405020304" pitchFamily="18" charset="0"/>
              </a:rPr>
              <a:t>(A, a) =B</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Then</a:t>
            </a:r>
          </a:p>
          <a:p>
            <a:pPr marL="0" indent="0">
              <a:buNone/>
            </a:pPr>
            <a:r>
              <a:rPr lang="zh-CN" altLang="en-US" dirty="0">
                <a:latin typeface="Cambria Math"/>
                <a:cs typeface="Times New Roman" panose="02020603050405020304" pitchFamily="18" charset="0"/>
              </a:rPr>
              <a:t>（</a:t>
            </a:r>
            <a:r>
              <a:rPr lang="en-US" altLang="zh-CN" dirty="0">
                <a:latin typeface="Cambria Math"/>
                <a:cs typeface="Times New Roman" panose="02020603050405020304" pitchFamily="18" charset="0"/>
              </a:rPr>
              <a:t>1</a:t>
            </a:r>
            <a:r>
              <a:rPr lang="zh-CN" altLang="en-US" dirty="0">
                <a:latin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err="1">
                <a:latin typeface="Times New Roman" panose="02020603050405020304" pitchFamily="18" charset="0"/>
                <a:ea typeface="Cambria Math"/>
                <a:cs typeface="Times New Roman" panose="02020603050405020304" pitchFamily="18" charset="0"/>
              </a:rPr>
              <a:t>aB</a:t>
            </a:r>
            <a:r>
              <a:rPr lang="en-US" altLang="zh-CN" dirty="0">
                <a:latin typeface="Times New Roman" panose="02020603050405020304" pitchFamily="18" charset="0"/>
                <a:ea typeface="Cambria Math"/>
                <a:cs typeface="Times New Roman" panose="02020603050405020304" pitchFamily="18" charset="0"/>
              </a:rPr>
              <a:t>, if </a:t>
            </a:r>
            <a:r>
              <a:rPr lang="en-US" altLang="zh-CN" dirty="0">
                <a:latin typeface="Times New Roman" panose="02020603050405020304" pitchFamily="18" charset="0"/>
                <a:cs typeface="Times New Roman" panose="02020603050405020304" pitchFamily="18" charset="0"/>
              </a:rPr>
              <a:t>B</a:t>
            </a:r>
            <a:r>
              <a:rPr lang="el-GR" altLang="zh-CN" dirty="0">
                <a:latin typeface="Cambria Math"/>
                <a:ea typeface="Cambria Math"/>
                <a:cs typeface="Times New Roman" panose="02020603050405020304" pitchFamily="18" charset="0"/>
              </a:rPr>
              <a:t> </a:t>
            </a:r>
            <a:r>
              <a:rPr lang="en-US" altLang="zh-CN" dirty="0">
                <a:latin typeface="Cambria Math"/>
                <a:ea typeface="Cambria Math"/>
                <a:cs typeface="Times New Roman" panose="02020603050405020304" pitchFamily="18" charset="0"/>
              </a:rPr>
              <a:t>∉F</a:t>
            </a:r>
            <a:endParaRPr lang="en-US" altLang="zh-CN" dirty="0">
              <a:latin typeface="Times New Roman" panose="02020603050405020304" pitchFamily="18" charset="0"/>
              <a:ea typeface="Cambria Math"/>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a| </a:t>
            </a:r>
            <a:r>
              <a:rPr lang="en-US" altLang="zh-CN" dirty="0" err="1">
                <a:latin typeface="Times New Roman" panose="02020603050405020304" pitchFamily="18" charset="0"/>
                <a:ea typeface="Cambria Math"/>
                <a:cs typeface="Times New Roman" panose="02020603050405020304" pitchFamily="18" charset="0"/>
              </a:rPr>
              <a:t>aB</a:t>
            </a:r>
            <a:r>
              <a:rPr lang="en-US" altLang="zh-CN" dirty="0">
                <a:latin typeface="Times New Roman" panose="02020603050405020304" pitchFamily="18" charset="0"/>
                <a:ea typeface="Cambria Math"/>
                <a:cs typeface="Times New Roman" panose="02020603050405020304" pitchFamily="18" charset="0"/>
              </a:rPr>
              <a:t>, if </a:t>
            </a:r>
            <a:r>
              <a:rPr lang="en-US" altLang="zh-CN" dirty="0">
                <a:latin typeface="Times New Roman" panose="02020603050405020304" pitchFamily="18" charset="0"/>
                <a:cs typeface="Times New Roman" panose="02020603050405020304" pitchFamily="18" charset="0"/>
              </a:rPr>
              <a:t>B</a:t>
            </a:r>
            <a:r>
              <a:rPr lang="el-GR" altLang="zh-CN" dirty="0">
                <a:latin typeface="Cambria Math"/>
                <a:ea typeface="Cambria Math"/>
                <a:cs typeface="Times New Roman" panose="02020603050405020304" pitchFamily="18" charset="0"/>
              </a:rPr>
              <a:t> ∊ </a:t>
            </a:r>
            <a:r>
              <a:rPr lang="en-US" altLang="zh-CN" dirty="0">
                <a:latin typeface="Cambria Math"/>
                <a:ea typeface="Cambria Math"/>
                <a:cs typeface="Times New Roman" panose="02020603050405020304" pitchFamily="18" charset="0"/>
              </a:rPr>
              <a:t>F</a:t>
            </a:r>
          </a:p>
          <a:p>
            <a:pPr marL="0" indent="0">
              <a:buNone/>
            </a:pPr>
            <a:r>
              <a:rPr lang="en-US" altLang="zh-CN" dirty="0">
                <a:latin typeface="Times New Roman" panose="02020603050405020304" pitchFamily="18" charset="0"/>
                <a:cs typeface="Times New Roman" panose="02020603050405020304" pitchFamily="18" charset="0"/>
              </a:rPr>
              <a:t>If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l-GR" altLang="zh-CN" dirty="0">
                <a:latin typeface="Cambria Math"/>
                <a:ea typeface="Cambria Math"/>
                <a:cs typeface="Times New Roman" panose="02020603050405020304" pitchFamily="18" charset="0"/>
              </a:rPr>
              <a:t> ∊ </a:t>
            </a:r>
            <a:r>
              <a:rPr lang="en-US" altLang="zh-CN" dirty="0">
                <a:latin typeface="Cambria Math"/>
                <a:ea typeface="Cambria Math"/>
                <a:cs typeface="Times New Roman" panose="02020603050405020304" pitchFamily="18" charset="0"/>
              </a:rPr>
              <a:t>F</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we add an initial state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 and construct the production 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a:t>
            </a:r>
            <a:r>
              <a:rPr lang="en-US" altLang="zh-CN" i="1" dirty="0">
                <a:latin typeface="Times New Roman" panose="02020603050405020304" pitchFamily="18" charset="0"/>
                <a:ea typeface="Cambria Math"/>
                <a:cs typeface="Times New Roman" panose="02020603050405020304" pitchFamily="18" charset="0"/>
              </a:rPr>
              <a:t> →</a:t>
            </a:r>
            <a:r>
              <a:rPr lang="el-GR" altLang="zh-CN" dirty="0">
                <a:latin typeface="Cambria Math"/>
                <a:ea typeface="Cambria Math"/>
              </a:rPr>
              <a:t> ε </a:t>
            </a:r>
            <a:r>
              <a:rPr lang="en-US" altLang="zh-CN" dirty="0">
                <a:latin typeface="Times New Roman" panose="02020603050405020304" pitchFamily="18" charset="0"/>
                <a:ea typeface="Cambria Math"/>
                <a:cs typeface="Times New Roman" panose="02020603050405020304" pitchFamily="18" charset="0"/>
              </a:rPr>
              <a:t>| s</a:t>
            </a:r>
            <a:r>
              <a:rPr lang="en-US" altLang="zh-CN" baseline="-25000" dirty="0">
                <a:latin typeface="Times New Roman" panose="02020603050405020304" pitchFamily="18" charset="0"/>
                <a:ea typeface="Cambria Math"/>
                <a:cs typeface="Times New Roman" panose="02020603050405020304" pitchFamily="18" charset="0"/>
              </a:rPr>
              <a:t>0</a:t>
            </a:r>
            <a:endParaRPr lang="en-US" altLang="zh-CN" dirty="0">
              <a:latin typeface="Times New Roman" panose="02020603050405020304" pitchFamily="18" charset="0"/>
              <a:cs typeface="Times New Roman" panose="02020603050405020304" pitchFamily="18" charset="0"/>
            </a:endParaRPr>
          </a:p>
        </p:txBody>
      </p:sp>
      <p:sp>
        <p:nvSpPr>
          <p:cNvPr id="5" name="标题 1"/>
          <p:cNvSpPr>
            <a:spLocks noGrp="1"/>
          </p:cNvSpPr>
          <p:nvPr>
            <p:ph type="title"/>
          </p:nvPr>
        </p:nvSpPr>
        <p:spPr>
          <a:xfrm>
            <a:off x="828675" y="76200"/>
            <a:ext cx="7485512" cy="1096962"/>
          </a:xfrm>
        </p:spPr>
        <p:txBody>
          <a:bodyPr/>
          <a:lstStyle/>
          <a:p>
            <a:r>
              <a:rPr lang="en-US" altLang="zh-CN" dirty="0"/>
              <a:t>DFA             Right linear Grammar </a:t>
            </a:r>
            <a:endParaRPr lang="zh-CN" altLang="en-US" dirty="0"/>
          </a:p>
        </p:txBody>
      </p:sp>
      <p:sp>
        <p:nvSpPr>
          <p:cNvPr id="6" name="右箭头 5"/>
          <p:cNvSpPr/>
          <p:nvPr/>
        </p:nvSpPr>
        <p:spPr>
          <a:xfrm>
            <a:off x="1910220" y="691012"/>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7" name="TextBox 6"/>
          <p:cNvSpPr txBox="1"/>
          <p:nvPr/>
        </p:nvSpPr>
        <p:spPr>
          <a:xfrm>
            <a:off x="1142999" y="5029201"/>
            <a:ext cx="6613071" cy="10156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2000" dirty="0">
                <a:solidFill>
                  <a:srgbClr val="FFFFFF"/>
                </a:solidFill>
              </a:rPr>
              <a:t>Thinking</a:t>
            </a:r>
            <a:r>
              <a:rPr lang="zh-CN" altLang="en-US" sz="2000" dirty="0">
                <a:solidFill>
                  <a:srgbClr val="FFFFFF"/>
                </a:solidFill>
              </a:rPr>
              <a:t>：</a:t>
            </a:r>
            <a:endParaRPr lang="en-US" altLang="zh-CN" sz="2000" dirty="0">
              <a:solidFill>
                <a:srgbClr val="FFFFFF"/>
              </a:solidFill>
            </a:endParaRPr>
          </a:p>
          <a:p>
            <a:endParaRPr lang="en-US" altLang="zh-CN" sz="2000" dirty="0">
              <a:solidFill>
                <a:srgbClr val="FFFFFF"/>
              </a:solidFill>
            </a:endParaRPr>
          </a:p>
          <a:p>
            <a:r>
              <a:rPr lang="en-US" altLang="zh-CN" sz="2000" dirty="0">
                <a:solidFill>
                  <a:srgbClr val="FFFFFF"/>
                </a:solidFill>
              </a:rPr>
              <a:t>Conversions between FA</a:t>
            </a:r>
            <a:r>
              <a:rPr lang="zh-CN" altLang="en-US" sz="2000" dirty="0">
                <a:solidFill>
                  <a:srgbClr val="FFFFFF"/>
                </a:solidFill>
              </a:rPr>
              <a:t> </a:t>
            </a:r>
            <a:r>
              <a:rPr lang="en-US" altLang="zh-CN" sz="2000" dirty="0">
                <a:solidFill>
                  <a:srgbClr val="FFFFFF"/>
                </a:solidFill>
              </a:rPr>
              <a:t>and left linear grammar?</a:t>
            </a:r>
            <a:endParaRPr lang="zh-CN" altLang="en-US" sz="2000" dirty="0">
              <a:solidFill>
                <a:srgbClr val="FFFFFF"/>
              </a:solidFill>
            </a:endParaRPr>
          </a:p>
        </p:txBody>
      </p:sp>
    </p:spTree>
    <p:extLst>
      <p:ext uri="{BB962C8B-B14F-4D97-AF65-F5344CB8AC3E}">
        <p14:creationId xmlns:p14="http://schemas.microsoft.com/office/powerpoint/2010/main" val="103446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Conversion among FA, Regular Expression, &amp; Regular Grammar – Example</a:t>
            </a:r>
            <a:endParaRPr lang="zh-CN" altLang="en-US" dirty="0"/>
          </a:p>
        </p:txBody>
      </p:sp>
      <p:sp>
        <p:nvSpPr>
          <p:cNvPr id="3" name="内容占位符 2"/>
          <p:cNvSpPr>
            <a:spLocks noGrp="1"/>
          </p:cNvSpPr>
          <p:nvPr>
            <p:ph idx="1"/>
          </p:nvPr>
        </p:nvSpPr>
        <p:spPr>
          <a:xfrm>
            <a:off x="5155746" y="1564141"/>
            <a:ext cx="1930854" cy="1992086"/>
          </a:xfrm>
        </p:spPr>
        <p:txBody>
          <a:bodyPr/>
          <a:lstStyle/>
          <a:p>
            <a:r>
              <a:rPr lang="en-US" altLang="zh-CN" dirty="0"/>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0|0B|1D</a:t>
            </a:r>
          </a:p>
          <a:p>
            <a:r>
              <a:rPr lang="en-US" altLang="zh-CN" dirty="0">
                <a:latin typeface="Times New Roman" panose="02020603050405020304" pitchFamily="18" charset="0"/>
                <a:ea typeface="Cambria Math"/>
                <a:cs typeface="Times New Roman" panose="02020603050405020304" pitchFamily="18" charset="0"/>
              </a:rPr>
              <a:t>B</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0D|1C</a:t>
            </a:r>
          </a:p>
          <a:p>
            <a:r>
              <a:rPr lang="en-US" altLang="zh-CN" dirty="0">
                <a:latin typeface="Times New Roman" panose="02020603050405020304" pitchFamily="18" charset="0"/>
                <a:ea typeface="Cambria Math"/>
                <a:cs typeface="Times New Roman" panose="02020603050405020304" pitchFamily="18" charset="0"/>
              </a:rPr>
              <a:t>C</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0|0B|1D</a:t>
            </a:r>
          </a:p>
          <a:p>
            <a:r>
              <a:rPr lang="en-US" altLang="zh-CN" dirty="0">
                <a:latin typeface="Times New Roman" panose="02020603050405020304" pitchFamily="18" charset="0"/>
                <a:ea typeface="Cambria Math"/>
                <a:cs typeface="Times New Roman" panose="02020603050405020304" pitchFamily="18" charset="0"/>
              </a:rPr>
              <a:t>D</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0D|1D</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27" y="1603602"/>
            <a:ext cx="2390775"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112" y="4125004"/>
            <a:ext cx="32289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txBox="1">
            <a:spLocks/>
          </p:cNvSpPr>
          <p:nvPr/>
        </p:nvSpPr>
        <p:spPr>
          <a:xfrm>
            <a:off x="1368200" y="5020459"/>
            <a:ext cx="1267165" cy="359229"/>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pPr marL="0" indent="0">
              <a:buFont typeface="Wingdings" panose="05000000000000000000" pitchFamily="2" charset="2"/>
              <a:buNone/>
            </a:pPr>
            <a:r>
              <a:rPr lang="en-US" altLang="zh-CN" dirty="0">
                <a:solidFill>
                  <a:srgbClr val="514843"/>
                </a:solidFill>
                <a:latin typeface="Times New Roman" panose="02020603050405020304" pitchFamily="18" charset="0"/>
              </a:rPr>
              <a:t>r =  0(10)*</a:t>
            </a:r>
            <a:endParaRPr lang="en-US" altLang="zh-CN" dirty="0">
              <a:solidFill>
                <a:srgbClr val="514843"/>
              </a:solidFill>
              <a:latin typeface="Times New Roman" panose="02020603050405020304" pitchFamily="18" charset="0"/>
              <a:ea typeface="Cambria Math"/>
              <a:cs typeface="Times New Roman" panose="02020603050405020304" pitchFamily="18" charset="0"/>
            </a:endParaRPr>
          </a:p>
        </p:txBody>
      </p:sp>
      <p:sp>
        <p:nvSpPr>
          <p:cNvPr id="7" name="右箭头 6"/>
          <p:cNvSpPr/>
          <p:nvPr/>
        </p:nvSpPr>
        <p:spPr>
          <a:xfrm>
            <a:off x="3673706" y="2367642"/>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8" name="右箭头 7"/>
          <p:cNvSpPr/>
          <p:nvPr/>
        </p:nvSpPr>
        <p:spPr>
          <a:xfrm rot="5400000">
            <a:off x="5813320" y="3601918"/>
            <a:ext cx="621633"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9" name="右箭头 8"/>
          <p:cNvSpPr/>
          <p:nvPr/>
        </p:nvSpPr>
        <p:spPr>
          <a:xfrm rot="10800000">
            <a:off x="3461434" y="5020459"/>
            <a:ext cx="621633"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Tree>
    <p:extLst>
      <p:ext uri="{BB962C8B-B14F-4D97-AF65-F5344CB8AC3E}">
        <p14:creationId xmlns:p14="http://schemas.microsoft.com/office/powerpoint/2010/main" val="74672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a:spLocks noGrp="1"/>
          </p:cNvSpPr>
          <p:nvPr>
            <p:ph idx="1"/>
          </p:nvPr>
        </p:nvSpPr>
        <p:spPr/>
        <p:txBody>
          <a:bodyPr>
            <a:normAutofit fontScale="92500" lnSpcReduction="20000"/>
          </a:bodyPr>
          <a:lstStyle/>
          <a:p>
            <a:pPr marL="342900" lvl="0" indent="-342900" algn="just">
              <a:spcAft>
                <a:spcPts val="0"/>
              </a:spcAft>
              <a:buFont typeface="+mj-lt"/>
              <a:buAutoNum type="arabicPeriod"/>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Give the tokens (including names and attributes) of the following C++ code clip.</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err="1">
                <a:solidFill>
                  <a:srgbClr val="0070C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err="1">
                <a:latin typeface="Courier New" panose="02070309020205020404" pitchFamily="49" charset="0"/>
                <a:ea typeface="等线" panose="02010600030101010101" pitchFamily="2" charset="-122"/>
                <a:cs typeface="Times New Roman" panose="02020603050405020304" pitchFamily="18" charset="0"/>
              </a:rPr>
              <a:t>CInt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a:t>
            </a:r>
            <a:r>
              <a:rPr lang="en-US" altLang="zh-CN" kern="100" dirty="0" err="1">
                <a:latin typeface="Courier New" panose="02070309020205020404" pitchFamily="49" charset="0"/>
                <a:ea typeface="等线" panose="02010600030101010101" pitchFamily="2" charset="-122"/>
                <a:cs typeface="Times New Roman" panose="02020603050405020304" pitchFamily="18" charset="0"/>
              </a:rPr>
              <a:t>nMulDiv</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a:t>
            </a:r>
            <a:r>
              <a:rPr lang="en-US" altLang="zh-CN" kern="100" dirty="0" err="1">
                <a:solidFill>
                  <a:srgbClr val="0070C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n1, </a:t>
            </a:r>
            <a:r>
              <a:rPr lang="en-US" altLang="zh-CN" kern="100" dirty="0" err="1">
                <a:solidFill>
                  <a:srgbClr val="0070C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n2)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a:solidFill>
                  <a:srgbClr val="0070C0"/>
                </a:solidFill>
                <a:latin typeface="Courier New" panose="02070309020205020404" pitchFamily="49" charset="0"/>
                <a:ea typeface="等线" panose="02010600030101010101" pitchFamily="2" charset="-122"/>
                <a:cs typeface="Times New Roman" panose="02020603050405020304" pitchFamily="18" charset="0"/>
              </a:rPr>
              <a:t>if</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(n3 == 0) </a:t>
            </a:r>
            <a:r>
              <a:rPr lang="en-US" altLang="zh-CN" kern="100" dirty="0">
                <a:solidFill>
                  <a:srgbClr val="0070C0"/>
                </a:solidFill>
                <a:latin typeface="Courier New" panose="02070309020205020404" pitchFamily="49" charset="0"/>
                <a:ea typeface="等线" panose="02010600030101010101" pitchFamily="2" charset="-122"/>
                <a:cs typeface="Times New Roman" panose="02020603050405020304" pitchFamily="18" charset="0"/>
              </a:rPr>
              <a:t>return </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0;</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a:solidFill>
                  <a:srgbClr val="0070C0"/>
                </a:solidFill>
                <a:latin typeface="Courier New" panose="02070309020205020404" pitchFamily="49" charset="0"/>
                <a:ea typeface="等线" panose="02010600030101010101" pitchFamily="2" charset="-122"/>
                <a:cs typeface="Times New Roman" panose="02020603050405020304" pitchFamily="18" charset="0"/>
              </a:rPr>
              <a:t>else return</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(n1 * n2) / n3;</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a:latin typeface="Courier New" panose="02070309020205020404" pitchFamily="49"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10000"/>
              </a:lnSpc>
              <a:buNone/>
            </a:pPr>
            <a:r>
              <a:rPr lang="en-US" altLang="zh-CN" dirty="0"/>
              <a:t>2. The legal file name of a system has the form</a:t>
            </a:r>
          </a:p>
          <a:p>
            <a:pPr indent="0" algn="just">
              <a:lnSpc>
                <a:spcPct val="120000"/>
              </a:lnSpc>
              <a:spcBef>
                <a:spcPts val="0"/>
              </a:spcBef>
              <a:buNone/>
            </a:pPr>
            <a:r>
              <a:rPr lang="en-US" altLang="zh-CN" sz="2100"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100" kern="100" dirty="0" err="1">
                <a:solidFill>
                  <a:schemeClr val="tx2"/>
                </a:solidFill>
                <a:latin typeface="Courier New" panose="02070309020205020404" pitchFamily="49" charset="0"/>
                <a:ea typeface="等线" panose="02010600030101010101" pitchFamily="2" charset="-122"/>
                <a:cs typeface="Times New Roman" panose="02020603050405020304" pitchFamily="18" charset="0"/>
              </a:rPr>
              <a:t>device:name.extension</a:t>
            </a:r>
            <a:endParaRPr lang="en-US" altLang="zh-CN" sz="2100"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endParaRPr>
          </a:p>
          <a:p>
            <a:pPr marL="0" indent="0">
              <a:lnSpc>
                <a:spcPct val="110000"/>
              </a:lnSpc>
              <a:spcBef>
                <a:spcPts val="0"/>
              </a:spcBef>
              <a:buNone/>
            </a:pP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device</a:t>
            </a:r>
            <a:r>
              <a:rPr lang="en-US" altLang="zh-CN" dirty="0"/>
              <a:t> and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extension</a:t>
            </a:r>
            <a:r>
              <a:rPr lang="en-US" altLang="zh-CN" dirty="0"/>
              <a:t> are optional. Simply,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device</a:t>
            </a:r>
            <a:r>
              <a:rPr lang="en-US" altLang="zh-CN" dirty="0"/>
              <a:t>,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name </a:t>
            </a:r>
            <a:r>
              <a:rPr lang="en-US" altLang="zh-CN" dirty="0"/>
              <a:t>and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extension</a:t>
            </a:r>
            <a:r>
              <a:rPr lang="en-US" altLang="zh-CN" dirty="0"/>
              <a:t> are strings without length limitation (but at least include one character). Draw a transition diagram to recognize the file names. (For simplicity, you can use a letter </a:t>
            </a:r>
            <a:r>
              <a:rPr lang="en-US" altLang="zh-CN" i="1" dirty="0"/>
              <a:t>d </a:t>
            </a:r>
            <a:r>
              <a:rPr lang="en-US" altLang="zh-CN" dirty="0"/>
              <a:t>for any legal input character)</a:t>
            </a:r>
          </a:p>
          <a:p>
            <a:pPr marL="0" indent="0">
              <a:buNone/>
            </a:pPr>
            <a:endParaRPr lang="zh-CN" altLang="en-US" dirty="0"/>
          </a:p>
        </p:txBody>
      </p:sp>
    </p:spTree>
    <p:extLst>
      <p:ext uri="{BB962C8B-B14F-4D97-AF65-F5344CB8AC3E}">
        <p14:creationId xmlns:p14="http://schemas.microsoft.com/office/powerpoint/2010/main" val="107494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10" name="矩形 9"/>
          <p:cNvSpPr/>
          <p:nvPr/>
        </p:nvSpPr>
        <p:spPr>
          <a:xfrm>
            <a:off x="477672" y="2013004"/>
            <a:ext cx="8447964" cy="3785652"/>
          </a:xfrm>
          <a:prstGeom prst="rect">
            <a:avLst/>
          </a:prstGeom>
        </p:spPr>
        <p:txBody>
          <a:bodyPr wrap="square">
            <a:spAutoFit/>
          </a:bodyPr>
          <a:lstStyle/>
          <a:p>
            <a:r>
              <a:rPr lang="en-US" altLang="zh-CN" sz="2000" b="1" dirty="0"/>
              <a:t>3.Write the corresponding regular expressions for the following strings.</a:t>
            </a:r>
          </a:p>
          <a:p>
            <a:r>
              <a:rPr lang="en-US" altLang="zh-CN" sz="2000" dirty="0"/>
              <a:t>   (1) Binary strings that end with 01</a:t>
            </a:r>
          </a:p>
          <a:p>
            <a:r>
              <a:rPr lang="en-US" altLang="zh-CN" sz="2000" dirty="0"/>
              <a:t>   (2) Decimal integer strings than can be divided by five without remainder.</a:t>
            </a:r>
          </a:p>
          <a:p>
            <a:r>
              <a:rPr lang="en-US" altLang="zh-CN" sz="2000" dirty="0"/>
              <a:t>   (3) Binary strings that include odd 1 or odd 0.</a:t>
            </a:r>
          </a:p>
          <a:p>
            <a:endParaRPr lang="en-US" altLang="zh-CN" sz="2000" dirty="0"/>
          </a:p>
          <a:p>
            <a:r>
              <a:rPr lang="en-US" altLang="zh-CN" sz="2000" b="1" dirty="0"/>
              <a:t>4.Construct an NFA for regular expression 1(0|1)*101, then convert the NFA to DFA.</a:t>
            </a:r>
          </a:p>
          <a:p>
            <a:endParaRPr lang="en-US" altLang="zh-CN" sz="2000" dirty="0"/>
          </a:p>
          <a:p>
            <a:r>
              <a:rPr lang="en-US" altLang="zh-CN" sz="2000" b="1" dirty="0"/>
              <a:t>5.Construct a DFA that can accept strings on   that include even numbers of 0 and even numbers of 1.</a:t>
            </a:r>
          </a:p>
        </p:txBody>
      </p:sp>
    </p:spTree>
    <p:extLst>
      <p:ext uri="{BB962C8B-B14F-4D97-AF65-F5344CB8AC3E}">
        <p14:creationId xmlns:p14="http://schemas.microsoft.com/office/powerpoint/2010/main" val="336145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 work</a:t>
            </a:r>
            <a:endParaRPr lang="zh-CN" altLang="en-US" dirty="0"/>
          </a:p>
        </p:txBody>
      </p:sp>
      <p:pic>
        <p:nvPicPr>
          <p:cNvPr id="4" name="内容占位符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51755" y="2497540"/>
            <a:ext cx="5640364" cy="3015174"/>
          </a:xfrm>
          <a:prstGeom prst="rect">
            <a:avLst/>
          </a:prstGeom>
          <a:noFill/>
          <a:ln>
            <a:noFill/>
          </a:ln>
        </p:spPr>
      </p:pic>
      <p:sp>
        <p:nvSpPr>
          <p:cNvPr id="5" name="矩形 4"/>
          <p:cNvSpPr/>
          <p:nvPr/>
        </p:nvSpPr>
        <p:spPr>
          <a:xfrm>
            <a:off x="828675" y="1635296"/>
            <a:ext cx="4429418" cy="400110"/>
          </a:xfrm>
          <a:prstGeom prst="rect">
            <a:avLst/>
          </a:prstGeom>
        </p:spPr>
        <p:txBody>
          <a:bodyPr wrap="none">
            <a:spAutoFit/>
          </a:bodyPr>
          <a:lstStyle/>
          <a:p>
            <a:r>
              <a:rPr lang="en-US" altLang="zh-CN" sz="2000" b="1" dirty="0">
                <a:latin typeface="等线" panose="02010600030101010101" pitchFamily="2" charset="-122"/>
                <a:cs typeface="Times New Roman" panose="02020603050405020304" pitchFamily="18" charset="0"/>
              </a:rPr>
              <a:t>5. Convert the following NFA to DFA</a:t>
            </a:r>
            <a:endParaRPr lang="zh-CN" altLang="en-US" sz="2000" b="1" dirty="0"/>
          </a:p>
        </p:txBody>
      </p:sp>
    </p:spTree>
    <p:extLst>
      <p:ext uri="{BB962C8B-B14F-4D97-AF65-F5344CB8AC3E}">
        <p14:creationId xmlns:p14="http://schemas.microsoft.com/office/powerpoint/2010/main" val="331319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 work</a:t>
            </a:r>
            <a:endParaRPr lang="zh-CN" altLang="en-US" dirty="0"/>
          </a:p>
        </p:txBody>
      </p:sp>
      <p:pic>
        <p:nvPicPr>
          <p:cNvPr id="4" name="内容占位符 3"/>
          <p:cNvPicPr>
            <a:picLocks noGrp="1" noChangeAspect="1"/>
          </p:cNvPicPr>
          <p:nvPr>
            <p:ph idx="1"/>
          </p:nvPr>
        </p:nvPicPr>
        <p:blipFill>
          <a:blip r:embed="rId2"/>
          <a:stretch>
            <a:fillRect/>
          </a:stretch>
        </p:blipFill>
        <p:spPr>
          <a:xfrm>
            <a:off x="1903485" y="2238232"/>
            <a:ext cx="5132421" cy="3933967"/>
          </a:xfrm>
          <a:prstGeom prst="rect">
            <a:avLst/>
          </a:prstGeom>
        </p:spPr>
      </p:pic>
      <p:sp>
        <p:nvSpPr>
          <p:cNvPr id="5" name="矩形 4"/>
          <p:cNvSpPr/>
          <p:nvPr/>
        </p:nvSpPr>
        <p:spPr>
          <a:xfrm>
            <a:off x="828675" y="1635296"/>
            <a:ext cx="3836307" cy="400110"/>
          </a:xfrm>
          <a:prstGeom prst="rect">
            <a:avLst/>
          </a:prstGeom>
        </p:spPr>
        <p:txBody>
          <a:bodyPr wrap="none">
            <a:spAutoFit/>
          </a:bodyPr>
          <a:lstStyle/>
          <a:p>
            <a:pPr lvl="0"/>
            <a:r>
              <a:rPr lang="en-US" altLang="zh-CN" sz="2000" b="1" dirty="0">
                <a:latin typeface="等线" panose="02010600030101010101" pitchFamily="2" charset="-122"/>
                <a:cs typeface="Times New Roman" panose="02020603050405020304" pitchFamily="18" charset="0"/>
              </a:rPr>
              <a:t>6</a:t>
            </a:r>
            <a:r>
              <a:rPr lang="en-US" altLang="zh-CN" sz="2000" b="1" dirty="0">
                <a:solidFill>
                  <a:schemeClr val="tx2"/>
                </a:solidFill>
                <a:latin typeface="等线" panose="02010600030101010101" pitchFamily="2" charset="-122"/>
                <a:cs typeface="Times New Roman" panose="02020603050405020304" pitchFamily="18" charset="0"/>
              </a:rPr>
              <a:t>. </a:t>
            </a:r>
            <a:r>
              <a:rPr lang="en-US" altLang="zh-CN" sz="2000" b="1" dirty="0">
                <a:solidFill>
                  <a:schemeClr val="tx2"/>
                </a:solidFill>
              </a:rPr>
              <a:t>Minimize the following DFA</a:t>
            </a:r>
            <a:endParaRPr lang="zh-CN" altLang="zh-CN" sz="2000" b="1" dirty="0">
              <a:solidFill>
                <a:schemeClr val="tx2"/>
              </a:solidFill>
            </a:endParaRPr>
          </a:p>
        </p:txBody>
      </p:sp>
    </p:spTree>
    <p:extLst>
      <p:ext uri="{BB962C8B-B14F-4D97-AF65-F5344CB8AC3E}">
        <p14:creationId xmlns:p14="http://schemas.microsoft.com/office/powerpoint/2010/main" val="157860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Analyzer-token</a:t>
            </a:r>
            <a:endParaRPr lang="zh-CN" altLang="en-US" dirty="0"/>
          </a:p>
        </p:txBody>
      </p:sp>
      <p:sp>
        <p:nvSpPr>
          <p:cNvPr id="4" name="内容占位符 2"/>
          <p:cNvSpPr>
            <a:spLocks noGrp="1"/>
          </p:cNvSpPr>
          <p:nvPr>
            <p:ph idx="1"/>
          </p:nvPr>
        </p:nvSpPr>
        <p:spPr>
          <a:xfrm>
            <a:off x="828675" y="1600200"/>
            <a:ext cx="7486650" cy="1683327"/>
          </a:xfrm>
        </p:spPr>
        <p:txBody>
          <a:bodyPr>
            <a:normAutofit/>
          </a:bodyPr>
          <a:lstStyle/>
          <a:p>
            <a:r>
              <a:rPr lang="en-US" altLang="zh-CN" sz="2400" dirty="0"/>
              <a:t>Output of a lexical analyzer</a:t>
            </a:r>
            <a:r>
              <a:rPr lang="zh-CN" altLang="en-US" sz="2400" dirty="0"/>
              <a:t>：</a:t>
            </a:r>
            <a:r>
              <a:rPr lang="en-US" altLang="zh-CN" sz="2400" dirty="0"/>
              <a:t>token</a:t>
            </a:r>
          </a:p>
          <a:p>
            <a:pPr lvl="1"/>
            <a:r>
              <a:rPr lang="en-US" altLang="zh-CN" sz="2000" dirty="0"/>
              <a:t>Token is a 2-tuple</a:t>
            </a:r>
          </a:p>
          <a:p>
            <a:pPr marL="457200" lvl="1" indent="0">
              <a:buNone/>
            </a:pPr>
            <a:r>
              <a:rPr lang="en-US" altLang="zh-CN" sz="2000" dirty="0"/>
              <a:t>&lt;name</a:t>
            </a:r>
            <a:r>
              <a:rPr lang="zh-CN" altLang="en-US" sz="2000" dirty="0"/>
              <a:t>，</a:t>
            </a:r>
            <a:r>
              <a:rPr lang="en-US" altLang="zh-CN" sz="2000" dirty="0"/>
              <a:t>attribute&gt;</a:t>
            </a:r>
          </a:p>
          <a:p>
            <a:pPr marL="457200" lvl="1" indent="0">
              <a:buNone/>
            </a:pPr>
            <a:r>
              <a:rPr lang="en-US" altLang="zh-CN" sz="2000" b="1" dirty="0"/>
              <a:t>attribute</a:t>
            </a:r>
            <a:r>
              <a:rPr lang="zh-CN" altLang="en-US" sz="2000" b="1" dirty="0"/>
              <a:t>：</a:t>
            </a:r>
            <a:r>
              <a:rPr lang="en-US" altLang="zh-CN" sz="2000" dirty="0"/>
              <a:t>a point to an entry in Symbol Table</a:t>
            </a:r>
            <a:endParaRPr lang="zh-CN" altLang="en-US" sz="2000" dirty="0"/>
          </a:p>
        </p:txBody>
      </p:sp>
      <p:graphicFrame>
        <p:nvGraphicFramePr>
          <p:cNvPr id="5" name="图示 4"/>
          <p:cNvGraphicFramePr/>
          <p:nvPr>
            <p:extLst>
              <p:ext uri="{D42A27DB-BD31-4B8C-83A1-F6EECF244321}">
                <p14:modId xmlns:p14="http://schemas.microsoft.com/office/powerpoint/2010/main" val="3580887663"/>
              </p:ext>
            </p:extLst>
          </p:nvPr>
        </p:nvGraphicFramePr>
        <p:xfrm>
          <a:off x="827537" y="3188030"/>
          <a:ext cx="7942390" cy="3534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266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Analyzer-token</a:t>
            </a:r>
            <a:endParaRPr lang="zh-CN" altLang="en-US" dirty="0"/>
          </a:p>
        </p:txBody>
      </p:sp>
      <p:sp>
        <p:nvSpPr>
          <p:cNvPr id="3" name="内容占位符 2"/>
          <p:cNvSpPr>
            <a:spLocks noGrp="1"/>
          </p:cNvSpPr>
          <p:nvPr>
            <p:ph idx="1"/>
          </p:nvPr>
        </p:nvSpPr>
        <p:spPr>
          <a:xfrm>
            <a:off x="828675" y="1600200"/>
            <a:ext cx="7486650" cy="3480955"/>
          </a:xfrm>
        </p:spPr>
        <p:txBody>
          <a:bodyPr>
            <a:normAutofit/>
          </a:bodyPr>
          <a:lstStyle/>
          <a:p>
            <a:r>
              <a:rPr lang="en-US" altLang="zh-CN" sz="2000" i="1" dirty="0"/>
              <a:t>Token</a:t>
            </a:r>
            <a:r>
              <a:rPr lang="en-US" altLang="zh-CN" sz="2000" dirty="0"/>
              <a:t>, </a:t>
            </a:r>
            <a:r>
              <a:rPr lang="en-US" altLang="zh-CN" sz="2000" i="1" dirty="0"/>
              <a:t>Pattern</a:t>
            </a:r>
            <a:r>
              <a:rPr lang="en-US" altLang="zh-CN" sz="2000" dirty="0"/>
              <a:t> and </a:t>
            </a:r>
            <a:r>
              <a:rPr lang="en-US" altLang="zh-CN" sz="2000" i="1" dirty="0"/>
              <a:t>Lexemes</a:t>
            </a:r>
          </a:p>
          <a:p>
            <a:pPr lvl="1"/>
            <a:r>
              <a:rPr lang="en-US" altLang="zh-CN" sz="1700" dirty="0"/>
              <a:t>A </a:t>
            </a:r>
            <a:r>
              <a:rPr lang="en-US" altLang="zh-CN" sz="1700" dirty="0">
                <a:solidFill>
                  <a:srgbClr val="7030A0"/>
                </a:solidFill>
              </a:rPr>
              <a:t>token</a:t>
            </a:r>
            <a:r>
              <a:rPr lang="en-US" altLang="zh-CN" sz="1700" dirty="0"/>
              <a:t> is a pair consisting of a token name and an optional attribute value. The token name is an abstract symbol representing a kind of lexical unit.</a:t>
            </a:r>
          </a:p>
          <a:p>
            <a:pPr lvl="1"/>
            <a:r>
              <a:rPr lang="en-US" altLang="zh-CN" sz="1700" dirty="0"/>
              <a:t>A </a:t>
            </a:r>
            <a:r>
              <a:rPr lang="en-US" altLang="zh-CN" sz="1700" dirty="0">
                <a:solidFill>
                  <a:srgbClr val="7030A0"/>
                </a:solidFill>
              </a:rPr>
              <a:t>pattern</a:t>
            </a:r>
            <a:r>
              <a:rPr lang="en-US" altLang="zh-CN" sz="1700" dirty="0"/>
              <a:t> is a description of the form that the lexemes of a token may take. In the case of a keyword as a token, the pattern is just the sequence of characters that form the keyword. For identifiers and some other tokens, the pattern is a more complex structure that is matched by many strings.</a:t>
            </a:r>
          </a:p>
          <a:p>
            <a:pPr lvl="1"/>
            <a:r>
              <a:rPr lang="en-US" altLang="zh-CN" sz="1700" dirty="0"/>
              <a:t>A </a:t>
            </a:r>
            <a:r>
              <a:rPr lang="en-US" altLang="zh-CN" sz="1700" dirty="0">
                <a:solidFill>
                  <a:srgbClr val="7030A0"/>
                </a:solidFill>
              </a:rPr>
              <a:t>lexeme</a:t>
            </a:r>
            <a:r>
              <a:rPr lang="en-US" altLang="zh-CN" sz="1700" dirty="0"/>
              <a:t> is a sequence of characters in the source program that matches the pattern for a token and is identified by the lexical analyzer as an instance of that token.</a:t>
            </a:r>
            <a:endParaRPr lang="zh-CN" altLang="en-US" sz="1700" dirty="0"/>
          </a:p>
        </p:txBody>
      </p:sp>
      <p:pic>
        <p:nvPicPr>
          <p:cNvPr id="5" name="图片 4"/>
          <p:cNvPicPr>
            <a:picLocks noChangeAspect="1"/>
          </p:cNvPicPr>
          <p:nvPr/>
        </p:nvPicPr>
        <p:blipFill>
          <a:blip r:embed="rId2"/>
          <a:stretch>
            <a:fillRect/>
          </a:stretch>
        </p:blipFill>
        <p:spPr>
          <a:xfrm>
            <a:off x="1732934" y="4657153"/>
            <a:ext cx="6218459" cy="2200847"/>
          </a:xfrm>
          <a:prstGeom prst="rect">
            <a:avLst/>
          </a:prstGeom>
        </p:spPr>
      </p:pic>
    </p:spTree>
    <p:extLst>
      <p:ext uri="{BB962C8B-B14F-4D97-AF65-F5344CB8AC3E}">
        <p14:creationId xmlns:p14="http://schemas.microsoft.com/office/powerpoint/2010/main" val="123650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Analyzer-tokenization</a:t>
            </a:r>
            <a:endParaRPr lang="zh-CN" altLang="en-US" dirty="0"/>
          </a:p>
        </p:txBody>
      </p:sp>
      <p:sp>
        <p:nvSpPr>
          <p:cNvPr id="4" name="内容占位符 2"/>
          <p:cNvSpPr>
            <a:spLocks noGrp="1"/>
          </p:cNvSpPr>
          <p:nvPr>
            <p:ph idx="1"/>
          </p:nvPr>
        </p:nvSpPr>
        <p:spPr>
          <a:xfrm>
            <a:off x="828675" y="1518309"/>
            <a:ext cx="2174298" cy="1208314"/>
          </a:xfrm>
          <a:ln/>
        </p:spPr>
        <p:style>
          <a:lnRef idx="1">
            <a:schemeClr val="accent6"/>
          </a:lnRef>
          <a:fillRef idx="2">
            <a:schemeClr val="accent6"/>
          </a:fillRef>
          <a:effectRef idx="1">
            <a:schemeClr val="accent6"/>
          </a:effectRef>
          <a:fontRef idx="minor">
            <a:schemeClr val="dk1"/>
          </a:fontRef>
        </p:style>
        <p:txBody>
          <a:bodyPr>
            <a:normAutofit/>
          </a:bodyPr>
          <a:lstStyle/>
          <a:p>
            <a:pPr marL="0" indent="0">
              <a:lnSpc>
                <a:spcPct val="120000"/>
              </a:lnSpc>
              <a:spcBef>
                <a:spcPts val="0"/>
              </a:spcBef>
              <a:buNone/>
            </a:pPr>
            <a:r>
              <a:rPr lang="en-US" altLang="zh-CN" dirty="0">
                <a:latin typeface="Courier" pitchFamily="49" charset="0"/>
                <a:cs typeface="Courier New" panose="02070309020205020404" pitchFamily="49" charset="0"/>
              </a:rPr>
              <a:t>while (</a:t>
            </a:r>
            <a:r>
              <a:rPr lang="en-US" altLang="zh-CN" dirty="0" err="1">
                <a:latin typeface="Courier" pitchFamily="49" charset="0"/>
                <a:cs typeface="Courier New" panose="02070309020205020404" pitchFamily="49" charset="0"/>
              </a:rPr>
              <a:t>i</a:t>
            </a:r>
            <a:r>
              <a:rPr lang="en-US" altLang="zh-CN" dirty="0">
                <a:latin typeface="Courier" pitchFamily="49" charset="0"/>
                <a:cs typeface="Courier New" panose="02070309020205020404" pitchFamily="49" charset="0"/>
              </a:rPr>
              <a:t> &gt; j) {</a:t>
            </a:r>
          </a:p>
          <a:p>
            <a:pPr marL="0" indent="0">
              <a:lnSpc>
                <a:spcPct val="120000"/>
              </a:lnSpc>
              <a:spcBef>
                <a:spcPts val="0"/>
              </a:spcBef>
              <a:buNone/>
            </a:pPr>
            <a:r>
              <a:rPr lang="en-US" altLang="zh-CN" dirty="0">
                <a:latin typeface="Courier" pitchFamily="49" charset="0"/>
                <a:cs typeface="Courier New" panose="02070309020205020404" pitchFamily="49" charset="0"/>
              </a:rPr>
              <a:t>      k = j * 3.14;</a:t>
            </a:r>
          </a:p>
          <a:p>
            <a:pPr marL="0" indent="0">
              <a:lnSpc>
                <a:spcPct val="120000"/>
              </a:lnSpc>
              <a:spcBef>
                <a:spcPts val="0"/>
              </a:spcBef>
              <a:buNone/>
            </a:pPr>
            <a:r>
              <a:rPr lang="en-US" altLang="zh-CN" dirty="0">
                <a:latin typeface="Courier" pitchFamily="49" charset="0"/>
                <a:cs typeface="Courier New" panose="02070309020205020404" pitchFamily="49" charset="0"/>
              </a:rPr>
              <a:t>}</a:t>
            </a:r>
            <a:endParaRPr lang="zh-CN" altLang="en-US" dirty="0">
              <a:latin typeface="Courier" pitchFamily="49" charset="0"/>
              <a:cs typeface="Courier New" panose="02070309020205020404" pitchFamily="49" charset="0"/>
            </a:endParaRPr>
          </a:p>
        </p:txBody>
      </p:sp>
      <p:sp>
        <p:nvSpPr>
          <p:cNvPr id="5" name="下箭头 4"/>
          <p:cNvSpPr/>
          <p:nvPr/>
        </p:nvSpPr>
        <p:spPr>
          <a:xfrm rot="16200000">
            <a:off x="3178072" y="1845128"/>
            <a:ext cx="800100" cy="71845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内容占位符 2"/>
          <p:cNvSpPr txBox="1">
            <a:spLocks/>
          </p:cNvSpPr>
          <p:nvPr/>
        </p:nvSpPr>
        <p:spPr>
          <a:xfrm>
            <a:off x="4153270" y="1518309"/>
            <a:ext cx="4325711" cy="4477246"/>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None/>
            </a:pPr>
            <a:r>
              <a:rPr lang="en-US" altLang="en-US" sz="1600" dirty="0">
                <a:latin typeface="Courier" pitchFamily="49" charset="0"/>
                <a:cs typeface="Courier New" panose="02070309020205020404" pitchFamily="49" charset="0"/>
              </a:rPr>
              <a:t>&lt;WHILE,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&lt;LEFT_PAREN, -&gt;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a:t>
            </a:r>
            <a:r>
              <a:rPr lang="en-US" altLang="zh-CN" sz="1600" dirty="0" err="1">
                <a:latin typeface="Courier" pitchFamily="49" charset="0"/>
                <a:cs typeface="Courier New" panose="02070309020205020404" pitchFamily="49" charset="0"/>
              </a:rPr>
              <a:t>i</a:t>
            </a:r>
            <a:r>
              <a:rPr lang="en-US" altLang="en-US" sz="1600" dirty="0">
                <a:latin typeface="Courier" pitchFamily="49" charset="0"/>
                <a:cs typeface="Courier New" panose="02070309020205020404" pitchFamily="49" charset="0"/>
              </a:rPr>
              <a:t>&gt; </a:t>
            </a:r>
          </a:p>
          <a:p>
            <a:pPr marL="0" indent="0">
              <a:lnSpc>
                <a:spcPct val="120000"/>
              </a:lnSpc>
              <a:spcBef>
                <a:spcPts val="0"/>
              </a:spcBef>
              <a:buNone/>
            </a:pPr>
            <a:r>
              <a:rPr lang="en-US" altLang="en-US" sz="1600" dirty="0">
                <a:latin typeface="Courier" pitchFamily="49" charset="0"/>
                <a:cs typeface="Courier New" panose="02070309020205020404" pitchFamily="49" charset="0"/>
              </a:rPr>
              <a:t>&lt;</a:t>
            </a:r>
            <a:r>
              <a:rPr lang="en-US" altLang="zh-CN" sz="1600" dirty="0">
                <a:latin typeface="Courier" pitchFamily="49" charset="0"/>
                <a:cs typeface="Courier New" panose="02070309020205020404" pitchFamily="49" charset="0"/>
              </a:rPr>
              <a:t>REL_OP, GT</a:t>
            </a:r>
            <a:r>
              <a:rPr lang="en-US" altLang="en-US" sz="1600" dirty="0">
                <a:latin typeface="Courier" pitchFamily="49" charset="0"/>
                <a:cs typeface="Courier New" panose="02070309020205020404" pitchFamily="49" charset="0"/>
              </a:rPr>
              <a:t>&gt;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j</a:t>
            </a:r>
            <a:r>
              <a:rPr lang="en-US" altLang="en-US" sz="1600" dirty="0">
                <a:latin typeface="Courier" pitchFamily="49" charset="0"/>
                <a:cs typeface="Courier New" panose="02070309020205020404" pitchFamily="49" charset="0"/>
              </a:rPr>
              <a:t>&gt;  </a:t>
            </a:r>
          </a:p>
          <a:p>
            <a:pPr marL="0" indent="0">
              <a:lnSpc>
                <a:spcPct val="120000"/>
              </a:lnSpc>
              <a:spcBef>
                <a:spcPts val="0"/>
              </a:spcBef>
              <a:buNone/>
            </a:pPr>
            <a:r>
              <a:rPr lang="en-US" altLang="en-US" sz="1600" dirty="0">
                <a:latin typeface="Courier" pitchFamily="49" charset="0"/>
                <a:cs typeface="Courier New" panose="02070309020205020404" pitchFamily="49" charset="0"/>
              </a:rPr>
              <a:t>&lt;RIGHT_PAREN, -&gt;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&lt;LEFT_BRACE, -&gt;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k </a:t>
            </a:r>
            <a:r>
              <a:rPr lang="en-US" altLang="en-US" sz="1600" dirty="0">
                <a:latin typeface="Courier" pitchFamily="49" charset="0"/>
                <a:cs typeface="Courier New" panose="02070309020205020404" pitchFamily="49" charset="0"/>
              </a:rPr>
              <a:t>&gt;</a:t>
            </a:r>
          </a:p>
          <a:p>
            <a:pPr marL="0" indent="0">
              <a:lnSpc>
                <a:spcPct val="120000"/>
              </a:lnSpc>
              <a:spcBef>
                <a:spcPts val="0"/>
              </a:spcBef>
              <a:buNone/>
            </a:pPr>
            <a:r>
              <a:rPr lang="en-US" altLang="en-US" sz="1600" dirty="0">
                <a:latin typeface="Courier" pitchFamily="49" charset="0"/>
                <a:cs typeface="Courier New" panose="02070309020205020404" pitchFamily="49" charset="0"/>
              </a:rPr>
              <a:t>&lt;OP_ASSIGN,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j </a:t>
            </a:r>
            <a:r>
              <a:rPr lang="en-US" altLang="en-US" sz="1600" dirty="0">
                <a:latin typeface="Courier" pitchFamily="49" charset="0"/>
                <a:cs typeface="Courier New" panose="02070309020205020404" pitchFamily="49" charset="0"/>
              </a:rPr>
              <a:t>&gt;</a:t>
            </a:r>
          </a:p>
          <a:p>
            <a:pPr marL="0" indent="0">
              <a:lnSpc>
                <a:spcPct val="120000"/>
              </a:lnSpc>
              <a:spcBef>
                <a:spcPts val="0"/>
              </a:spcBef>
              <a:buNone/>
            </a:pPr>
            <a:r>
              <a:rPr lang="en-US" altLang="en-US" sz="1600" dirty="0">
                <a:latin typeface="Courier" pitchFamily="49" charset="0"/>
                <a:cs typeface="Courier New" panose="02070309020205020404" pitchFamily="49" charset="0"/>
              </a:rPr>
              <a:t>&lt;OP_MULT,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&lt;REAL, </a:t>
            </a:r>
            <a:r>
              <a:rPr lang="en-US" altLang="zh-CN" sz="1600" dirty="0">
                <a:latin typeface="Courier" pitchFamily="49" charset="0"/>
                <a:cs typeface="Courier New" panose="02070309020205020404" pitchFamily="49" charset="0"/>
              </a:rPr>
              <a:t>pointer to constant 3.14</a:t>
            </a:r>
            <a:r>
              <a:rPr lang="en-US" altLang="en-US" sz="1600" dirty="0">
                <a:latin typeface="Courier" pitchFamily="49" charset="0"/>
                <a:cs typeface="Courier New" panose="02070309020205020404" pitchFamily="49" charset="0"/>
              </a:rPr>
              <a:t>&gt;</a:t>
            </a:r>
          </a:p>
          <a:p>
            <a:pPr marL="0" indent="0">
              <a:lnSpc>
                <a:spcPct val="120000"/>
              </a:lnSpc>
              <a:spcBef>
                <a:spcPts val="0"/>
              </a:spcBef>
              <a:buNone/>
            </a:pPr>
            <a:r>
              <a:rPr lang="en-US" altLang="en-US" sz="1600" dirty="0">
                <a:latin typeface="Courier" pitchFamily="49" charset="0"/>
                <a:cs typeface="Courier New" panose="02070309020205020404" pitchFamily="49" charset="0"/>
              </a:rPr>
              <a:t>&lt;SEMICOLON,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&lt;RIGHT_BRACE,-&gt;</a:t>
            </a: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Font typeface="Wingdings" panose="05000000000000000000" pitchFamily="2" charset="2"/>
              <a:buNone/>
            </a:pPr>
            <a:endParaRPr lang="en-US" altLang="en-US" sz="1600" dirty="0">
              <a:latin typeface="Courier" pitchFamily="49" charset="0"/>
              <a:cs typeface="Courier New" panose="02070309020205020404" pitchFamily="49" charset="0"/>
            </a:endParaRPr>
          </a:p>
        </p:txBody>
      </p:sp>
    </p:spTree>
    <p:extLst>
      <p:ext uri="{BB962C8B-B14F-4D97-AF65-F5344CB8AC3E}">
        <p14:creationId xmlns:p14="http://schemas.microsoft.com/office/powerpoint/2010/main" val="330199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Analyzer-Lexical Errors</a:t>
            </a:r>
            <a:endParaRPr lang="zh-CN" altLang="en-US" dirty="0"/>
          </a:p>
        </p:txBody>
      </p:sp>
      <p:sp>
        <p:nvSpPr>
          <p:cNvPr id="3" name="内容占位符 2"/>
          <p:cNvSpPr>
            <a:spLocks noGrp="1"/>
          </p:cNvSpPr>
          <p:nvPr>
            <p:ph idx="1"/>
          </p:nvPr>
        </p:nvSpPr>
        <p:spPr/>
        <p:txBody>
          <a:bodyPr/>
          <a:lstStyle/>
          <a:p>
            <a:r>
              <a:rPr lang="en-US" altLang="zh-CN" sz="2000" dirty="0"/>
              <a:t>It is hard for a lexical analyzer to tell , without the aid of other components, that there is a source-code error.</a:t>
            </a:r>
          </a:p>
          <a:p>
            <a:r>
              <a:rPr lang="en-US" altLang="zh-CN" sz="2000" dirty="0"/>
              <a:t>The simplest recovery strategy is "</a:t>
            </a:r>
            <a:r>
              <a:rPr lang="en-US" altLang="zh-CN" sz="2000" dirty="0">
                <a:solidFill>
                  <a:srgbClr val="7030A0"/>
                </a:solidFill>
              </a:rPr>
              <a:t>panic mode</a:t>
            </a:r>
            <a:r>
              <a:rPr lang="en-US" altLang="zh-CN" sz="2000" dirty="0"/>
              <a:t>" recovery. We delete successive characters from the remaining input, until the lexical analyzer can find a well-formed token at the beginning of what input is left.</a:t>
            </a:r>
          </a:p>
          <a:p>
            <a:endParaRPr lang="en-US" altLang="zh-CN" sz="2000" dirty="0"/>
          </a:p>
          <a:p>
            <a:r>
              <a:rPr lang="en-US" altLang="zh-CN" sz="2000" dirty="0"/>
              <a:t>Other possible error-recovery actions are:</a:t>
            </a:r>
          </a:p>
          <a:p>
            <a:pPr lvl="1"/>
            <a:r>
              <a:rPr lang="en-US" altLang="zh-CN" sz="1600" dirty="0"/>
              <a:t>(1) Delete one character from the remaining input.</a:t>
            </a:r>
          </a:p>
          <a:p>
            <a:pPr lvl="1"/>
            <a:r>
              <a:rPr lang="en-US" altLang="zh-CN" sz="1600" dirty="0"/>
              <a:t>(2) Insert a missing character into the remaining input.</a:t>
            </a:r>
          </a:p>
          <a:p>
            <a:pPr lvl="1"/>
            <a:r>
              <a:rPr lang="en-US" altLang="zh-CN" sz="1600" dirty="0"/>
              <a:t>(3) Replace a character by another character.</a:t>
            </a:r>
          </a:p>
          <a:p>
            <a:pPr lvl="1"/>
            <a:r>
              <a:rPr lang="en-US" altLang="zh-CN" sz="1600" dirty="0"/>
              <a:t>(4) Transpose two adjacent characters</a:t>
            </a:r>
          </a:p>
        </p:txBody>
      </p:sp>
    </p:spTree>
    <p:extLst>
      <p:ext uri="{BB962C8B-B14F-4D97-AF65-F5344CB8AC3E}">
        <p14:creationId xmlns:p14="http://schemas.microsoft.com/office/powerpoint/2010/main" val="117547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1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purl.org/dc/elements/1.1/"/>
    <ds:schemaRef ds:uri="4873beb7-5857-4685-be1f-d57550cc96cc"/>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5896</Words>
  <Application>Microsoft Office PowerPoint</Application>
  <PresentationFormat>全屏显示(4:3)</PresentationFormat>
  <Paragraphs>671</Paragraphs>
  <Slides>55</Slides>
  <Notes>16</Notes>
  <HiddenSlides>0</HiddenSlides>
  <MMClips>0</MMClips>
  <ScaleCrop>false</ScaleCrop>
  <HeadingPairs>
    <vt:vector size="8" baseType="variant">
      <vt:variant>
        <vt:lpstr>已用的字体</vt:lpstr>
      </vt:variant>
      <vt:variant>
        <vt:i4>12</vt:i4>
      </vt:variant>
      <vt:variant>
        <vt:lpstr>主题</vt:lpstr>
      </vt:variant>
      <vt:variant>
        <vt:i4>6</vt:i4>
      </vt:variant>
      <vt:variant>
        <vt:lpstr>嵌入 OLE 服务器</vt:lpstr>
      </vt:variant>
      <vt:variant>
        <vt:i4>1</vt:i4>
      </vt:variant>
      <vt:variant>
        <vt:lpstr>幻灯片标题</vt:lpstr>
      </vt:variant>
      <vt:variant>
        <vt:i4>55</vt:i4>
      </vt:variant>
    </vt:vector>
  </HeadingPairs>
  <TitlesOfParts>
    <vt:vector size="74" baseType="lpstr">
      <vt:lpstr>Courier</vt:lpstr>
      <vt:lpstr>Microsoft YaHei UI</vt:lpstr>
      <vt:lpstr>等线</vt:lpstr>
      <vt:lpstr>宋体</vt:lpstr>
      <vt:lpstr>微软雅黑</vt:lpstr>
      <vt:lpstr>Arial</vt:lpstr>
      <vt:lpstr>Cambria Math</vt:lpstr>
      <vt:lpstr>Courier New</vt:lpstr>
      <vt:lpstr>Euphemia</vt:lpstr>
      <vt:lpstr>Symbol</vt:lpstr>
      <vt:lpstr>Times New Roman</vt:lpstr>
      <vt:lpstr>Wingdings</vt:lpstr>
      <vt:lpstr>学术文献 16x9</vt:lpstr>
      <vt:lpstr>1_学术文献 16x9</vt:lpstr>
      <vt:lpstr>2_学术文献 16x9</vt:lpstr>
      <vt:lpstr>3_学术文献 16x9</vt:lpstr>
      <vt:lpstr>4_学术文献 16x9</vt:lpstr>
      <vt:lpstr>5_学术文献 16x9</vt:lpstr>
      <vt:lpstr>Equation</vt:lpstr>
      <vt:lpstr>Compilers</vt:lpstr>
      <vt:lpstr>Lexical Analysis</vt:lpstr>
      <vt:lpstr>Outlines</vt:lpstr>
      <vt:lpstr>3.1 The Construction of a Lexical Analyzer</vt:lpstr>
      <vt:lpstr>3.1 The Construction of a Lexical Analyzer</vt:lpstr>
      <vt:lpstr>3.1 The Construction of a Lexical Analyzer-token</vt:lpstr>
      <vt:lpstr>3.1 The Construction of a Lexical Analyzer-token</vt:lpstr>
      <vt:lpstr>3.1 The Construction of a Lexical Analyzer-tokenization</vt:lpstr>
      <vt:lpstr>3.1 The Construction of a Lexical Analyzer-Lexical Errors</vt:lpstr>
      <vt:lpstr>3.1 The Construction of a Lexical Analyzer-Input Buffering</vt:lpstr>
      <vt:lpstr>3.1 The Construction of a Lexical Analyzer-Lookahead code with sentinels</vt:lpstr>
      <vt:lpstr>3.1 The Construction of a Lexical Analyzer-reading ahead</vt:lpstr>
      <vt:lpstr>3.2 Regular Expression, Regular Set - Regular Expressions</vt:lpstr>
      <vt:lpstr>3.2 Regular Expression, Regular Set - Regular Expressions</vt:lpstr>
      <vt:lpstr>3.2 Regular Expression, Regular Set - Regular Expressions – Examples</vt:lpstr>
      <vt:lpstr>3.2 Regular Expression, Regular Set - Characteristics</vt:lpstr>
      <vt:lpstr>3.2 Regular Expression, Regular Set - Regular Definition</vt:lpstr>
      <vt:lpstr>3.2 Regular Expression, Regular Set - Regular Definition Example</vt:lpstr>
      <vt:lpstr>3.2 Regular Expression, Regular Set – Extensions for Regular Definition</vt:lpstr>
      <vt:lpstr>3.2 Regular Expression, Regular Set – Extensions for Regular Definition</vt:lpstr>
      <vt:lpstr>3.2 Regular Expression, Regular Set – Regular Grammar</vt:lpstr>
      <vt:lpstr>3.3 Transition Diagram – Recognition of Token</vt:lpstr>
      <vt:lpstr>3.3 Transition Diagram – Recognition of Token</vt:lpstr>
      <vt:lpstr>3.3 Transition Diagram – Recognition of Token</vt:lpstr>
      <vt:lpstr>3.3 Transition Diagram – Recognition of relation operator</vt:lpstr>
      <vt:lpstr>3.3 Transition Diagram – Recognition of reserved words and identifiers</vt:lpstr>
      <vt:lpstr>3.3 Transition Diagram – Recognition of unsigned number and others</vt:lpstr>
      <vt:lpstr>3.3 Transition Diagram – Architecture of a Transition-Diagram-Based Lexical Analyzer</vt:lpstr>
      <vt:lpstr>3.5 Lex</vt:lpstr>
      <vt:lpstr>3.5 Lex</vt:lpstr>
      <vt:lpstr>3.5 Lex</vt:lpstr>
      <vt:lpstr>3.5 DFA and NFA – introduction</vt:lpstr>
      <vt:lpstr>3.5 DFA and NFA – description</vt:lpstr>
      <vt:lpstr>3.5 DFA and NFA – definition</vt:lpstr>
      <vt:lpstr>3.5 DFA and NFA – Example</vt:lpstr>
      <vt:lpstr>3.5 DFA and NFA – Simulation of DFA</vt:lpstr>
      <vt:lpstr>3.6 Convert NFA to DFA（subset construction）</vt:lpstr>
      <vt:lpstr>3.6 Convert NFA to DFA（subset construction）</vt:lpstr>
      <vt:lpstr>3.6 Convert NFA to DFA（subset construction）</vt:lpstr>
      <vt:lpstr>3.6 Convert NFA to DFA（subset construction）</vt:lpstr>
      <vt:lpstr>3.6 Convert NFA to DFA（subset construction）- Example</vt:lpstr>
      <vt:lpstr>3.6 Convert NFA to DFA（subset construction）- Example</vt:lpstr>
      <vt:lpstr>3.7 Minimization of DFA</vt:lpstr>
      <vt:lpstr>3.7 Minimization of DFA –Algorithm</vt:lpstr>
      <vt:lpstr>3.7 Minimization of DFA –Example</vt:lpstr>
      <vt:lpstr>Conversion among FA, Regular Expression, &amp; Regular Grammar</vt:lpstr>
      <vt:lpstr>NFA                      Regular expression</vt:lpstr>
      <vt:lpstr>Regular expression               NFA</vt:lpstr>
      <vt:lpstr>Right linear Grammar             NFA</vt:lpstr>
      <vt:lpstr>DFA             Right linear Grammar </vt:lpstr>
      <vt:lpstr>Conversion among FA, Regular Expression, &amp; Regular Grammar – Example</vt:lpstr>
      <vt:lpstr>Homework</vt:lpstr>
      <vt:lpstr>Homework</vt:lpstr>
      <vt:lpstr>Home work</vt:lpstr>
      <vt:lpstr>Home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2017-04-09T02:54:44Z</dcterms:created>
  <dcterms:modified xsi:type="dcterms:W3CDTF">2018-04-23T07:41:51Z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